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53" r:id="rId3"/>
  </p:sldMasterIdLst>
  <p:notesMasterIdLst>
    <p:notesMasterId r:id="rId19"/>
  </p:notesMasterIdLst>
  <p:handoutMasterIdLst>
    <p:handoutMasterId r:id="rId20"/>
  </p:handoutMasterIdLst>
  <p:sldIdLst>
    <p:sldId id="256" r:id="rId4"/>
    <p:sldId id="267" r:id="rId5"/>
    <p:sldId id="259" r:id="rId6"/>
    <p:sldId id="268" r:id="rId7"/>
    <p:sldId id="269" r:id="rId8"/>
    <p:sldId id="270" r:id="rId9"/>
    <p:sldId id="271" r:id="rId10"/>
    <p:sldId id="275" r:id="rId11"/>
    <p:sldId id="277" r:id="rId12"/>
    <p:sldId id="278" r:id="rId13"/>
    <p:sldId id="281" r:id="rId14"/>
    <p:sldId id="282" r:id="rId15"/>
    <p:sldId id="283" r:id="rId16"/>
    <p:sldId id="284" r:id="rId17"/>
    <p:sldId id="286"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89011" autoAdjust="0"/>
  </p:normalViewPr>
  <p:slideViewPr>
    <p:cSldViewPr>
      <p:cViewPr varScale="1">
        <p:scale>
          <a:sx n="73" d="100"/>
          <a:sy n="73" d="100"/>
        </p:scale>
        <p:origin x="8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D51A93-9FFF-44C2-A75D-77E6DA4B628A}"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C542B175-FDB7-4CE7-867F-C79FD5205443}">
      <dgm:prSet phldrT="[Text]" custT="1"/>
      <dgm:spPr>
        <a:ln>
          <a:solidFill>
            <a:schemeClr val="bg1"/>
          </a:solidFill>
        </a:ln>
      </dgm:spPr>
      <dgm:t>
        <a:bodyPr/>
        <a:lstStyle/>
        <a:p>
          <a:r>
            <a:rPr lang="en-US" sz="1600" b="1" dirty="0" smtClean="0"/>
            <a:t>Current skills</a:t>
          </a:r>
          <a:endParaRPr lang="en-US" sz="1600" b="1" dirty="0"/>
        </a:p>
      </dgm:t>
    </dgm:pt>
    <dgm:pt modelId="{4D42FF65-281F-497D-B010-90E5BE19014D}" type="parTrans" cxnId="{D43CBA98-5B24-4406-84A9-D6ADC1B32298}">
      <dgm:prSet/>
      <dgm:spPr/>
      <dgm:t>
        <a:bodyPr/>
        <a:lstStyle/>
        <a:p>
          <a:endParaRPr lang="en-US"/>
        </a:p>
      </dgm:t>
    </dgm:pt>
    <dgm:pt modelId="{035FBACC-837D-432E-B4E5-0B0F56A4D445}" type="sibTrans" cxnId="{D43CBA98-5B24-4406-84A9-D6ADC1B32298}">
      <dgm:prSet/>
      <dgm:spPr/>
      <dgm:t>
        <a:bodyPr/>
        <a:lstStyle/>
        <a:p>
          <a:endParaRPr lang="en-US"/>
        </a:p>
      </dgm:t>
    </dgm:pt>
    <dgm:pt modelId="{DF984A59-B4D8-49FA-9379-279BA0360D91}">
      <dgm:prSet phldrT="[Text]"/>
      <dgm:spPr/>
      <dgm:t>
        <a:bodyPr/>
        <a:lstStyle/>
        <a:p>
          <a:r>
            <a:rPr lang="en-US" dirty="0" smtClean="0"/>
            <a:t>Mentee</a:t>
          </a:r>
          <a:endParaRPr lang="en-US" dirty="0"/>
        </a:p>
      </dgm:t>
    </dgm:pt>
    <dgm:pt modelId="{A18D301C-2DE5-4069-9D60-CAD78544DD87}" type="parTrans" cxnId="{5F8C6770-5255-414A-A692-4E96623EE9C7}">
      <dgm:prSet/>
      <dgm:spPr/>
      <dgm:t>
        <a:bodyPr/>
        <a:lstStyle/>
        <a:p>
          <a:endParaRPr lang="en-US" dirty="0"/>
        </a:p>
      </dgm:t>
    </dgm:pt>
    <dgm:pt modelId="{DB0C3306-92A9-41D3-99DB-9FFCF4CB8708}" type="sibTrans" cxnId="{5F8C6770-5255-414A-A692-4E96623EE9C7}">
      <dgm:prSet/>
      <dgm:spPr/>
      <dgm:t>
        <a:bodyPr/>
        <a:lstStyle/>
        <a:p>
          <a:endParaRPr lang="en-US"/>
        </a:p>
      </dgm:t>
    </dgm:pt>
    <dgm:pt modelId="{F1186362-9BA6-41F4-A35B-F1A7173F36C5}">
      <dgm:prSet phldrT="[Text]"/>
      <dgm:spPr/>
      <dgm:t>
        <a:bodyPr/>
        <a:lstStyle/>
        <a:p>
          <a:r>
            <a:rPr lang="en-US" dirty="0" smtClean="0"/>
            <a:t>Lateral skills obtained</a:t>
          </a:r>
          <a:endParaRPr lang="en-US" dirty="0"/>
        </a:p>
      </dgm:t>
    </dgm:pt>
    <dgm:pt modelId="{20EE9F02-6936-4285-A531-75A9D495F9DC}" type="parTrans" cxnId="{A6C62B10-BBD1-488D-BB6A-5FC92D7C6D20}">
      <dgm:prSet/>
      <dgm:spPr/>
      <dgm:t>
        <a:bodyPr/>
        <a:lstStyle/>
        <a:p>
          <a:endParaRPr lang="en-US" dirty="0"/>
        </a:p>
      </dgm:t>
    </dgm:pt>
    <dgm:pt modelId="{5A45AA0F-5214-43AC-8961-035D298F268B}" type="sibTrans" cxnId="{A6C62B10-BBD1-488D-BB6A-5FC92D7C6D20}">
      <dgm:prSet/>
      <dgm:spPr/>
      <dgm:t>
        <a:bodyPr/>
        <a:lstStyle/>
        <a:p>
          <a:endParaRPr lang="en-US"/>
        </a:p>
      </dgm:t>
    </dgm:pt>
    <dgm:pt modelId="{1C3E48A1-C553-4265-8B45-99CE10B1CEE0}">
      <dgm:prSet phldrT="[Text]"/>
      <dgm:spPr/>
      <dgm:t>
        <a:bodyPr/>
        <a:lstStyle/>
        <a:p>
          <a:r>
            <a:rPr lang="en-US" dirty="0" smtClean="0"/>
            <a:t>Mentor</a:t>
          </a:r>
          <a:endParaRPr lang="en-US" dirty="0"/>
        </a:p>
      </dgm:t>
    </dgm:pt>
    <dgm:pt modelId="{8AD94671-E7E5-4B43-9804-17EA4B4AB48C}" type="parTrans" cxnId="{F15A8AE6-9EFF-456F-89E5-B62EE0F764D7}">
      <dgm:prSet/>
      <dgm:spPr/>
      <dgm:t>
        <a:bodyPr/>
        <a:lstStyle/>
        <a:p>
          <a:endParaRPr lang="en-US" dirty="0"/>
        </a:p>
      </dgm:t>
    </dgm:pt>
    <dgm:pt modelId="{E2E820D0-7480-464E-A3F6-FC0A242D2951}" type="sibTrans" cxnId="{F15A8AE6-9EFF-456F-89E5-B62EE0F764D7}">
      <dgm:prSet/>
      <dgm:spPr/>
      <dgm:t>
        <a:bodyPr/>
        <a:lstStyle/>
        <a:p>
          <a:endParaRPr lang="en-US"/>
        </a:p>
      </dgm:t>
    </dgm:pt>
    <dgm:pt modelId="{E18BBAF4-CD94-4A7C-984A-0C88FF780862}">
      <dgm:prSet phldrT="[Text]"/>
      <dgm:spPr/>
      <dgm:t>
        <a:bodyPr/>
        <a:lstStyle/>
        <a:p>
          <a:r>
            <a:rPr lang="en-US" dirty="0" smtClean="0"/>
            <a:t>Lateral skills needed</a:t>
          </a:r>
          <a:endParaRPr lang="en-US" dirty="0"/>
        </a:p>
      </dgm:t>
    </dgm:pt>
    <dgm:pt modelId="{AA8E6CDC-8A0E-44DA-A8ED-8CDF17885B99}" type="parTrans" cxnId="{2B1C0811-2401-460E-9BB7-8E94723AD4EF}">
      <dgm:prSet/>
      <dgm:spPr/>
      <dgm:t>
        <a:bodyPr/>
        <a:lstStyle/>
        <a:p>
          <a:endParaRPr lang="en-US" dirty="0"/>
        </a:p>
      </dgm:t>
    </dgm:pt>
    <dgm:pt modelId="{20E545A3-A3E9-43BC-8782-1ECC53687F1C}" type="sibTrans" cxnId="{2B1C0811-2401-460E-9BB7-8E94723AD4EF}">
      <dgm:prSet/>
      <dgm:spPr/>
      <dgm:t>
        <a:bodyPr/>
        <a:lstStyle/>
        <a:p>
          <a:endParaRPr lang="en-US"/>
        </a:p>
      </dgm:t>
    </dgm:pt>
    <dgm:pt modelId="{AF1396F4-464E-4F70-B100-1353107671B9}" type="pres">
      <dgm:prSet presAssocID="{DCD51A93-9FFF-44C2-A75D-77E6DA4B628A}" presName="Name0" presStyleCnt="0">
        <dgm:presLayoutVars>
          <dgm:chMax val="1"/>
          <dgm:dir/>
          <dgm:animLvl val="ctr"/>
          <dgm:resizeHandles val="exact"/>
        </dgm:presLayoutVars>
      </dgm:prSet>
      <dgm:spPr/>
    </dgm:pt>
    <dgm:pt modelId="{2D613FC4-D288-4BAD-A911-DD16613D2720}" type="pres">
      <dgm:prSet presAssocID="{C542B175-FDB7-4CE7-867F-C79FD5205443}" presName="centerShape" presStyleLbl="node0" presStyleIdx="0" presStyleCnt="1" custScaleX="128721" custScaleY="123124"/>
      <dgm:spPr/>
      <dgm:t>
        <a:bodyPr/>
        <a:lstStyle/>
        <a:p>
          <a:endParaRPr lang="en-US"/>
        </a:p>
      </dgm:t>
    </dgm:pt>
    <dgm:pt modelId="{0FB3CC73-013B-4198-9EB6-03B74571110F}" type="pres">
      <dgm:prSet presAssocID="{A18D301C-2DE5-4069-9D60-CAD78544DD87}" presName="parTrans" presStyleLbl="sibTrans2D1" presStyleIdx="0" presStyleCnt="4"/>
      <dgm:spPr/>
    </dgm:pt>
    <dgm:pt modelId="{076317DE-0B8A-4C18-B6E3-5C1363B4BE3D}" type="pres">
      <dgm:prSet presAssocID="{A18D301C-2DE5-4069-9D60-CAD78544DD87}" presName="connectorText" presStyleLbl="sibTrans2D1" presStyleIdx="0" presStyleCnt="4"/>
      <dgm:spPr/>
    </dgm:pt>
    <dgm:pt modelId="{91EB9194-181D-418C-BB9B-9D431AB42B15}" type="pres">
      <dgm:prSet presAssocID="{DF984A59-B4D8-49FA-9379-279BA0360D91}" presName="node" presStyleLbl="node1" presStyleIdx="0" presStyleCnt="4">
        <dgm:presLayoutVars>
          <dgm:bulletEnabled val="1"/>
        </dgm:presLayoutVars>
      </dgm:prSet>
      <dgm:spPr/>
    </dgm:pt>
    <dgm:pt modelId="{81EF11B0-E69F-45D0-A4EA-402734767961}" type="pres">
      <dgm:prSet presAssocID="{20EE9F02-6936-4285-A531-75A9D495F9DC}" presName="parTrans" presStyleLbl="sibTrans2D1" presStyleIdx="1" presStyleCnt="4"/>
      <dgm:spPr/>
    </dgm:pt>
    <dgm:pt modelId="{EF99CBA3-4B1B-4167-9D11-096108C6094B}" type="pres">
      <dgm:prSet presAssocID="{20EE9F02-6936-4285-A531-75A9D495F9DC}" presName="connectorText" presStyleLbl="sibTrans2D1" presStyleIdx="1" presStyleCnt="4"/>
      <dgm:spPr/>
    </dgm:pt>
    <dgm:pt modelId="{97F4CE2D-A377-42FA-B8A8-000CE2964FDF}" type="pres">
      <dgm:prSet presAssocID="{F1186362-9BA6-41F4-A35B-F1A7173F36C5}" presName="node" presStyleLbl="node1" presStyleIdx="1" presStyleCnt="4">
        <dgm:presLayoutVars>
          <dgm:bulletEnabled val="1"/>
        </dgm:presLayoutVars>
      </dgm:prSet>
      <dgm:spPr/>
    </dgm:pt>
    <dgm:pt modelId="{2A3A230C-AB6A-4F72-9D22-566563D42175}" type="pres">
      <dgm:prSet presAssocID="{8AD94671-E7E5-4B43-9804-17EA4B4AB48C}" presName="parTrans" presStyleLbl="sibTrans2D1" presStyleIdx="2" presStyleCnt="4"/>
      <dgm:spPr/>
    </dgm:pt>
    <dgm:pt modelId="{269E7C8C-E512-4CC4-9F69-9DB7AA472219}" type="pres">
      <dgm:prSet presAssocID="{8AD94671-E7E5-4B43-9804-17EA4B4AB48C}" presName="connectorText" presStyleLbl="sibTrans2D1" presStyleIdx="2" presStyleCnt="4"/>
      <dgm:spPr/>
    </dgm:pt>
    <dgm:pt modelId="{AF5480C6-22E8-4E51-8B1C-3EFD7314EE32}" type="pres">
      <dgm:prSet presAssocID="{1C3E48A1-C553-4265-8B45-99CE10B1CEE0}" presName="node" presStyleLbl="node1" presStyleIdx="2" presStyleCnt="4">
        <dgm:presLayoutVars>
          <dgm:bulletEnabled val="1"/>
        </dgm:presLayoutVars>
      </dgm:prSet>
      <dgm:spPr/>
      <dgm:t>
        <a:bodyPr/>
        <a:lstStyle/>
        <a:p>
          <a:endParaRPr lang="en-US"/>
        </a:p>
      </dgm:t>
    </dgm:pt>
    <dgm:pt modelId="{583A0B0E-11F7-4D66-ABDB-F1B5B923E744}" type="pres">
      <dgm:prSet presAssocID="{AA8E6CDC-8A0E-44DA-A8ED-8CDF17885B99}" presName="parTrans" presStyleLbl="sibTrans2D1" presStyleIdx="3" presStyleCnt="4"/>
      <dgm:spPr/>
    </dgm:pt>
    <dgm:pt modelId="{D1345560-6B1A-4F62-8055-5943D9B81632}" type="pres">
      <dgm:prSet presAssocID="{AA8E6CDC-8A0E-44DA-A8ED-8CDF17885B99}" presName="connectorText" presStyleLbl="sibTrans2D1" presStyleIdx="3" presStyleCnt="4"/>
      <dgm:spPr/>
    </dgm:pt>
    <dgm:pt modelId="{EF1C3737-F381-4EA9-87D3-99FE5F2FBB0C}" type="pres">
      <dgm:prSet presAssocID="{E18BBAF4-CD94-4A7C-984A-0C88FF780862}" presName="node" presStyleLbl="node1" presStyleIdx="3" presStyleCnt="4">
        <dgm:presLayoutVars>
          <dgm:bulletEnabled val="1"/>
        </dgm:presLayoutVars>
      </dgm:prSet>
      <dgm:spPr/>
      <dgm:t>
        <a:bodyPr/>
        <a:lstStyle/>
        <a:p>
          <a:endParaRPr lang="en-US"/>
        </a:p>
      </dgm:t>
    </dgm:pt>
  </dgm:ptLst>
  <dgm:cxnLst>
    <dgm:cxn modelId="{D43CBA98-5B24-4406-84A9-D6ADC1B32298}" srcId="{DCD51A93-9FFF-44C2-A75D-77E6DA4B628A}" destId="{C542B175-FDB7-4CE7-867F-C79FD5205443}" srcOrd="0" destOrd="0" parTransId="{4D42FF65-281F-497D-B010-90E5BE19014D}" sibTransId="{035FBACC-837D-432E-B4E5-0B0F56A4D445}"/>
    <dgm:cxn modelId="{FF6646B6-E129-4EA0-B5C4-A2CFDF5A2FAD}" type="presOf" srcId="{AA8E6CDC-8A0E-44DA-A8ED-8CDF17885B99}" destId="{583A0B0E-11F7-4D66-ABDB-F1B5B923E744}" srcOrd="0" destOrd="0" presId="urn:microsoft.com/office/officeart/2005/8/layout/radial5"/>
    <dgm:cxn modelId="{18696BCB-1313-46FC-8CD0-FF43C9705124}" type="presOf" srcId="{A18D301C-2DE5-4069-9D60-CAD78544DD87}" destId="{0FB3CC73-013B-4198-9EB6-03B74571110F}" srcOrd="0" destOrd="0" presId="urn:microsoft.com/office/officeart/2005/8/layout/radial5"/>
    <dgm:cxn modelId="{7A523545-83F5-4E29-97EF-C6988B5287A4}" type="presOf" srcId="{A18D301C-2DE5-4069-9D60-CAD78544DD87}" destId="{076317DE-0B8A-4C18-B6E3-5C1363B4BE3D}" srcOrd="1" destOrd="0" presId="urn:microsoft.com/office/officeart/2005/8/layout/radial5"/>
    <dgm:cxn modelId="{807F3D28-CFBA-4F8D-B84B-F847B0C01544}" type="presOf" srcId="{8AD94671-E7E5-4B43-9804-17EA4B4AB48C}" destId="{269E7C8C-E512-4CC4-9F69-9DB7AA472219}" srcOrd="1" destOrd="0" presId="urn:microsoft.com/office/officeart/2005/8/layout/radial5"/>
    <dgm:cxn modelId="{5F8C6770-5255-414A-A692-4E96623EE9C7}" srcId="{C542B175-FDB7-4CE7-867F-C79FD5205443}" destId="{DF984A59-B4D8-49FA-9379-279BA0360D91}" srcOrd="0" destOrd="0" parTransId="{A18D301C-2DE5-4069-9D60-CAD78544DD87}" sibTransId="{DB0C3306-92A9-41D3-99DB-9FFCF4CB8708}"/>
    <dgm:cxn modelId="{4C5FABEC-97CA-424A-879B-E0EF4D7B7860}" type="presOf" srcId="{C542B175-FDB7-4CE7-867F-C79FD5205443}" destId="{2D613FC4-D288-4BAD-A911-DD16613D2720}" srcOrd="0" destOrd="0" presId="urn:microsoft.com/office/officeart/2005/8/layout/radial5"/>
    <dgm:cxn modelId="{CBBF1A15-E600-4DC8-B0C4-C414DD755079}" type="presOf" srcId="{F1186362-9BA6-41F4-A35B-F1A7173F36C5}" destId="{97F4CE2D-A377-42FA-B8A8-000CE2964FDF}" srcOrd="0" destOrd="0" presId="urn:microsoft.com/office/officeart/2005/8/layout/radial5"/>
    <dgm:cxn modelId="{C4348861-A9AA-41BA-AB19-2E5FDF7D0B3E}" type="presOf" srcId="{DF984A59-B4D8-49FA-9379-279BA0360D91}" destId="{91EB9194-181D-418C-BB9B-9D431AB42B15}" srcOrd="0" destOrd="0" presId="urn:microsoft.com/office/officeart/2005/8/layout/radial5"/>
    <dgm:cxn modelId="{0203C0BC-F602-4D9B-8C0C-D57C93F3565F}" type="presOf" srcId="{8AD94671-E7E5-4B43-9804-17EA4B4AB48C}" destId="{2A3A230C-AB6A-4F72-9D22-566563D42175}" srcOrd="0" destOrd="0" presId="urn:microsoft.com/office/officeart/2005/8/layout/radial5"/>
    <dgm:cxn modelId="{A6BDD543-67F6-49E9-94C8-9E8A686B0A3D}" type="presOf" srcId="{DCD51A93-9FFF-44C2-A75D-77E6DA4B628A}" destId="{AF1396F4-464E-4F70-B100-1353107671B9}" srcOrd="0" destOrd="0" presId="urn:microsoft.com/office/officeart/2005/8/layout/radial5"/>
    <dgm:cxn modelId="{F15A8AE6-9EFF-456F-89E5-B62EE0F764D7}" srcId="{C542B175-FDB7-4CE7-867F-C79FD5205443}" destId="{1C3E48A1-C553-4265-8B45-99CE10B1CEE0}" srcOrd="2" destOrd="0" parTransId="{8AD94671-E7E5-4B43-9804-17EA4B4AB48C}" sibTransId="{E2E820D0-7480-464E-A3F6-FC0A242D2951}"/>
    <dgm:cxn modelId="{779F8124-30C3-481A-B109-F40770D0FE01}" type="presOf" srcId="{20EE9F02-6936-4285-A531-75A9D495F9DC}" destId="{81EF11B0-E69F-45D0-A4EA-402734767961}" srcOrd="0" destOrd="0" presId="urn:microsoft.com/office/officeart/2005/8/layout/radial5"/>
    <dgm:cxn modelId="{F334AF84-AB6A-4810-B6D9-2D9B5777A02D}" type="presOf" srcId="{AA8E6CDC-8A0E-44DA-A8ED-8CDF17885B99}" destId="{D1345560-6B1A-4F62-8055-5943D9B81632}" srcOrd="1" destOrd="0" presId="urn:microsoft.com/office/officeart/2005/8/layout/radial5"/>
    <dgm:cxn modelId="{72845870-1E40-4563-9483-710B24871834}" type="presOf" srcId="{1C3E48A1-C553-4265-8B45-99CE10B1CEE0}" destId="{AF5480C6-22E8-4E51-8B1C-3EFD7314EE32}" srcOrd="0" destOrd="0" presId="urn:microsoft.com/office/officeart/2005/8/layout/radial5"/>
    <dgm:cxn modelId="{2B1C0811-2401-460E-9BB7-8E94723AD4EF}" srcId="{C542B175-FDB7-4CE7-867F-C79FD5205443}" destId="{E18BBAF4-CD94-4A7C-984A-0C88FF780862}" srcOrd="3" destOrd="0" parTransId="{AA8E6CDC-8A0E-44DA-A8ED-8CDF17885B99}" sibTransId="{20E545A3-A3E9-43BC-8782-1ECC53687F1C}"/>
    <dgm:cxn modelId="{670BC279-6107-43DA-8BEF-6148394310EC}" type="presOf" srcId="{20EE9F02-6936-4285-A531-75A9D495F9DC}" destId="{EF99CBA3-4B1B-4167-9D11-096108C6094B}" srcOrd="1" destOrd="0" presId="urn:microsoft.com/office/officeart/2005/8/layout/radial5"/>
    <dgm:cxn modelId="{A6C62B10-BBD1-488D-BB6A-5FC92D7C6D20}" srcId="{C542B175-FDB7-4CE7-867F-C79FD5205443}" destId="{F1186362-9BA6-41F4-A35B-F1A7173F36C5}" srcOrd="1" destOrd="0" parTransId="{20EE9F02-6936-4285-A531-75A9D495F9DC}" sibTransId="{5A45AA0F-5214-43AC-8961-035D298F268B}"/>
    <dgm:cxn modelId="{D4B7B7A7-8C28-4717-A1DB-A6B8B9F12FC4}" type="presOf" srcId="{E18BBAF4-CD94-4A7C-984A-0C88FF780862}" destId="{EF1C3737-F381-4EA9-87D3-99FE5F2FBB0C}" srcOrd="0" destOrd="0" presId="urn:microsoft.com/office/officeart/2005/8/layout/radial5"/>
    <dgm:cxn modelId="{34BF94C4-6022-4F69-9CD1-1A394B828A0B}" type="presParOf" srcId="{AF1396F4-464E-4F70-B100-1353107671B9}" destId="{2D613FC4-D288-4BAD-A911-DD16613D2720}" srcOrd="0" destOrd="0" presId="urn:microsoft.com/office/officeart/2005/8/layout/radial5"/>
    <dgm:cxn modelId="{68FE2678-DDB8-4BDB-B5CA-9CCFFA1BB509}" type="presParOf" srcId="{AF1396F4-464E-4F70-B100-1353107671B9}" destId="{0FB3CC73-013B-4198-9EB6-03B74571110F}" srcOrd="1" destOrd="0" presId="urn:microsoft.com/office/officeart/2005/8/layout/radial5"/>
    <dgm:cxn modelId="{2E642608-DE83-4711-8C89-6B19D5C80FB0}" type="presParOf" srcId="{0FB3CC73-013B-4198-9EB6-03B74571110F}" destId="{076317DE-0B8A-4C18-B6E3-5C1363B4BE3D}" srcOrd="0" destOrd="0" presId="urn:microsoft.com/office/officeart/2005/8/layout/radial5"/>
    <dgm:cxn modelId="{72B55EC8-E3CE-432D-9EC2-691F92B7AB1A}" type="presParOf" srcId="{AF1396F4-464E-4F70-B100-1353107671B9}" destId="{91EB9194-181D-418C-BB9B-9D431AB42B15}" srcOrd="2" destOrd="0" presId="urn:microsoft.com/office/officeart/2005/8/layout/radial5"/>
    <dgm:cxn modelId="{CAE7FCA8-F34F-4960-9614-CF88462FEBF5}" type="presParOf" srcId="{AF1396F4-464E-4F70-B100-1353107671B9}" destId="{81EF11B0-E69F-45D0-A4EA-402734767961}" srcOrd="3" destOrd="0" presId="urn:microsoft.com/office/officeart/2005/8/layout/radial5"/>
    <dgm:cxn modelId="{7CE62A41-F75E-4A51-BF39-1C6FC5A19C2A}" type="presParOf" srcId="{81EF11B0-E69F-45D0-A4EA-402734767961}" destId="{EF99CBA3-4B1B-4167-9D11-096108C6094B}" srcOrd="0" destOrd="0" presId="urn:microsoft.com/office/officeart/2005/8/layout/radial5"/>
    <dgm:cxn modelId="{8789E81B-0320-43B6-986B-6E19B6BF9924}" type="presParOf" srcId="{AF1396F4-464E-4F70-B100-1353107671B9}" destId="{97F4CE2D-A377-42FA-B8A8-000CE2964FDF}" srcOrd="4" destOrd="0" presId="urn:microsoft.com/office/officeart/2005/8/layout/radial5"/>
    <dgm:cxn modelId="{30F22366-E3CD-43BC-80F2-53FD674CF070}" type="presParOf" srcId="{AF1396F4-464E-4F70-B100-1353107671B9}" destId="{2A3A230C-AB6A-4F72-9D22-566563D42175}" srcOrd="5" destOrd="0" presId="urn:microsoft.com/office/officeart/2005/8/layout/radial5"/>
    <dgm:cxn modelId="{05389687-BB48-4AB8-B83F-E40C01DEFE43}" type="presParOf" srcId="{2A3A230C-AB6A-4F72-9D22-566563D42175}" destId="{269E7C8C-E512-4CC4-9F69-9DB7AA472219}" srcOrd="0" destOrd="0" presId="urn:microsoft.com/office/officeart/2005/8/layout/radial5"/>
    <dgm:cxn modelId="{DF3E7298-CB5E-4BCD-8A64-8BC997E430D0}" type="presParOf" srcId="{AF1396F4-464E-4F70-B100-1353107671B9}" destId="{AF5480C6-22E8-4E51-8B1C-3EFD7314EE32}" srcOrd="6" destOrd="0" presId="urn:microsoft.com/office/officeart/2005/8/layout/radial5"/>
    <dgm:cxn modelId="{6F80F966-267C-4684-B61A-3B7B9AA7B213}" type="presParOf" srcId="{AF1396F4-464E-4F70-B100-1353107671B9}" destId="{583A0B0E-11F7-4D66-ABDB-F1B5B923E744}" srcOrd="7" destOrd="0" presId="urn:microsoft.com/office/officeart/2005/8/layout/radial5"/>
    <dgm:cxn modelId="{93A70177-6876-408A-AAF6-A478E27612CF}" type="presParOf" srcId="{583A0B0E-11F7-4D66-ABDB-F1B5B923E744}" destId="{D1345560-6B1A-4F62-8055-5943D9B81632}" srcOrd="0" destOrd="0" presId="urn:microsoft.com/office/officeart/2005/8/layout/radial5"/>
    <dgm:cxn modelId="{AB620D05-0825-4C2B-9F8C-80F1EBDD1898}" type="presParOf" srcId="{AF1396F4-464E-4F70-B100-1353107671B9}" destId="{EF1C3737-F381-4EA9-87D3-99FE5F2FBB0C}"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13FC4-D288-4BAD-A911-DD16613D2720}">
      <dsp:nvSpPr>
        <dsp:cNvPr id="0" name=""/>
        <dsp:cNvSpPr/>
      </dsp:nvSpPr>
      <dsp:spPr>
        <a:xfrm>
          <a:off x="3200396" y="1752600"/>
          <a:ext cx="1752606" cy="1676399"/>
        </a:xfrm>
        <a:prstGeom prst="ellipse">
          <a:avLst/>
        </a:prstGeom>
        <a:solidFill>
          <a:schemeClr val="accent2">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Current skills</a:t>
          </a:r>
          <a:endParaRPr lang="en-US" sz="1600" b="1" kern="1200" dirty="0"/>
        </a:p>
      </dsp:txBody>
      <dsp:txXfrm>
        <a:off x="3457059" y="1998103"/>
        <a:ext cx="1239280" cy="1185393"/>
      </dsp:txXfrm>
    </dsp:sp>
    <dsp:sp modelId="{0FB3CC73-013B-4198-9EB6-03B74571110F}">
      <dsp:nvSpPr>
        <dsp:cNvPr id="0" name=""/>
        <dsp:cNvSpPr/>
      </dsp:nvSpPr>
      <dsp:spPr>
        <a:xfrm rot="16200000">
          <a:off x="3974035" y="1333239"/>
          <a:ext cx="205329" cy="46292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004835" y="1456625"/>
        <a:ext cx="143730" cy="277756"/>
      </dsp:txXfrm>
    </dsp:sp>
    <dsp:sp modelId="{91EB9194-181D-418C-BB9B-9D431AB42B15}">
      <dsp:nvSpPr>
        <dsp:cNvPr id="0" name=""/>
        <dsp:cNvSpPr/>
      </dsp:nvSpPr>
      <dsp:spPr>
        <a:xfrm>
          <a:off x="3395922" y="3631"/>
          <a:ext cx="1361554" cy="136155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Mentee</a:t>
          </a:r>
          <a:endParaRPr lang="en-US" sz="1900" kern="1200" dirty="0"/>
        </a:p>
      </dsp:txBody>
      <dsp:txXfrm>
        <a:off x="3595317" y="203026"/>
        <a:ext cx="962764" cy="962764"/>
      </dsp:txXfrm>
    </dsp:sp>
    <dsp:sp modelId="{81EF11B0-E69F-45D0-A4EA-402734767961}">
      <dsp:nvSpPr>
        <dsp:cNvPr id="0" name=""/>
        <dsp:cNvSpPr/>
      </dsp:nvSpPr>
      <dsp:spPr>
        <a:xfrm>
          <a:off x="5029851" y="2359335"/>
          <a:ext cx="185134" cy="46292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5029851" y="2451921"/>
        <a:ext cx="129594" cy="277756"/>
      </dsp:txXfrm>
    </dsp:sp>
    <dsp:sp modelId="{97F4CE2D-A377-42FA-B8A8-000CE2964FDF}">
      <dsp:nvSpPr>
        <dsp:cNvPr id="0" name=""/>
        <dsp:cNvSpPr/>
      </dsp:nvSpPr>
      <dsp:spPr>
        <a:xfrm>
          <a:off x="5302314" y="1910022"/>
          <a:ext cx="1361554" cy="136155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Lateral skills obtained</a:t>
          </a:r>
          <a:endParaRPr lang="en-US" sz="1900" kern="1200" dirty="0"/>
        </a:p>
      </dsp:txBody>
      <dsp:txXfrm>
        <a:off x="5501709" y="2109417"/>
        <a:ext cx="962764" cy="962764"/>
      </dsp:txXfrm>
    </dsp:sp>
    <dsp:sp modelId="{2A3A230C-AB6A-4F72-9D22-566563D42175}">
      <dsp:nvSpPr>
        <dsp:cNvPr id="0" name=""/>
        <dsp:cNvSpPr/>
      </dsp:nvSpPr>
      <dsp:spPr>
        <a:xfrm rot="5400000">
          <a:off x="3974035" y="3385431"/>
          <a:ext cx="205329" cy="46292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4004835" y="3447218"/>
        <a:ext cx="143730" cy="277756"/>
      </dsp:txXfrm>
    </dsp:sp>
    <dsp:sp modelId="{AF5480C6-22E8-4E51-8B1C-3EFD7314EE32}">
      <dsp:nvSpPr>
        <dsp:cNvPr id="0" name=""/>
        <dsp:cNvSpPr/>
      </dsp:nvSpPr>
      <dsp:spPr>
        <a:xfrm>
          <a:off x="3395922" y="3816414"/>
          <a:ext cx="1361554" cy="136155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Mentor</a:t>
          </a:r>
          <a:endParaRPr lang="en-US" sz="1900" kern="1200" dirty="0"/>
        </a:p>
      </dsp:txBody>
      <dsp:txXfrm>
        <a:off x="3595317" y="4015809"/>
        <a:ext cx="962764" cy="962764"/>
      </dsp:txXfrm>
    </dsp:sp>
    <dsp:sp modelId="{583A0B0E-11F7-4D66-ABDB-F1B5B923E744}">
      <dsp:nvSpPr>
        <dsp:cNvPr id="0" name=""/>
        <dsp:cNvSpPr/>
      </dsp:nvSpPr>
      <dsp:spPr>
        <a:xfrm rot="10800000">
          <a:off x="2938413" y="2359335"/>
          <a:ext cx="185134" cy="46292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2993953" y="2451921"/>
        <a:ext cx="129594" cy="277756"/>
      </dsp:txXfrm>
    </dsp:sp>
    <dsp:sp modelId="{EF1C3737-F381-4EA9-87D3-99FE5F2FBB0C}">
      <dsp:nvSpPr>
        <dsp:cNvPr id="0" name=""/>
        <dsp:cNvSpPr/>
      </dsp:nvSpPr>
      <dsp:spPr>
        <a:xfrm>
          <a:off x="1489531" y="1910022"/>
          <a:ext cx="1361554" cy="136155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Lateral skills needed</a:t>
          </a:r>
          <a:endParaRPr lang="en-US" sz="1900" kern="1200" dirty="0"/>
        </a:p>
      </dsp:txBody>
      <dsp:txXfrm>
        <a:off x="1688926" y="2109417"/>
        <a:ext cx="962764" cy="96276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568ADA2-B0EF-452E-91E0-BB5CE46347E9}" type="datetimeFigureOut">
              <a:rPr lang="en-US" smtClean="0"/>
              <a:t>10/13/2017</a:t>
            </a:fld>
            <a:endParaRPr lang="en-US" dirty="0"/>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2B049290-C245-4923-8C4F-B42D546B4803}" type="slidenum">
              <a:rPr lang="en-US" smtClean="0"/>
              <a:t>‹#›</a:t>
            </a:fld>
            <a:endParaRPr lang="en-US" dirty="0"/>
          </a:p>
        </p:txBody>
      </p:sp>
    </p:spTree>
    <p:extLst>
      <p:ext uri="{BB962C8B-B14F-4D97-AF65-F5344CB8AC3E}">
        <p14:creationId xmlns:p14="http://schemas.microsoft.com/office/powerpoint/2010/main" val="3127831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FCF2EDE-4F90-441D-8A0C-66080E1A2D2C}" type="datetimeFigureOut">
              <a:rPr lang="en-US" smtClean="0"/>
              <a:t>10/13/2017</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96D205C4-C7CE-4A6E-B797-390C198A979C}" type="slidenum">
              <a:rPr lang="en-US" smtClean="0"/>
              <a:t>‹#›</a:t>
            </a:fld>
            <a:endParaRPr lang="en-US" dirty="0"/>
          </a:p>
        </p:txBody>
      </p:sp>
    </p:spTree>
    <p:extLst>
      <p:ext uri="{BB962C8B-B14F-4D97-AF65-F5344CB8AC3E}">
        <p14:creationId xmlns:p14="http://schemas.microsoft.com/office/powerpoint/2010/main" val="2673198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Autofit/>
          </a:bodyPr>
          <a:lstStyle/>
          <a:p>
            <a:pPr marL="235572" indent="-235572">
              <a:buFont typeface="+mj-lt"/>
              <a:buAutoNum type="arabicPeriod"/>
            </a:pPr>
            <a:endParaRPr lang="en-US" dirty="0"/>
          </a:p>
        </p:txBody>
      </p:sp>
      <p:sp>
        <p:nvSpPr>
          <p:cNvPr id="6" name="Slide Image Placeholder 5"/>
          <p:cNvSpPr>
            <a:spLocks noGrp="1" noRot="1" noChangeAspect="1"/>
          </p:cNvSpPr>
          <p:nvPr>
            <p:ph type="sldImg"/>
          </p:nvPr>
        </p:nvSpPr>
        <p:spPr>
          <a:xfrm>
            <a:off x="566738" y="473075"/>
            <a:ext cx="3228975" cy="2420938"/>
          </a:xfrm>
        </p:spPr>
      </p:sp>
    </p:spTree>
    <p:extLst>
      <p:ext uri="{BB962C8B-B14F-4D97-AF65-F5344CB8AC3E}">
        <p14:creationId xmlns:p14="http://schemas.microsoft.com/office/powerpoint/2010/main" val="3601988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D205C4-C7CE-4A6E-B797-390C198A979C}" type="slidenum">
              <a:rPr lang="en-US" smtClean="0"/>
              <a:t>10</a:t>
            </a:fld>
            <a:endParaRPr lang="en-US" dirty="0"/>
          </a:p>
        </p:txBody>
      </p:sp>
    </p:spTree>
    <p:extLst>
      <p:ext uri="{BB962C8B-B14F-4D97-AF65-F5344CB8AC3E}">
        <p14:creationId xmlns:p14="http://schemas.microsoft.com/office/powerpoint/2010/main" val="135908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11</a:t>
            </a:fld>
            <a:endParaRPr lang="en-US"/>
          </a:p>
        </p:txBody>
      </p:sp>
    </p:spTree>
    <p:extLst>
      <p:ext uri="{BB962C8B-B14F-4D97-AF65-F5344CB8AC3E}">
        <p14:creationId xmlns:p14="http://schemas.microsoft.com/office/powerpoint/2010/main" val="3494653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D205C4-C7CE-4A6E-B797-390C198A979C}" type="slidenum">
              <a:rPr lang="en-US" smtClean="0"/>
              <a:t>12</a:t>
            </a:fld>
            <a:endParaRPr lang="en-US" dirty="0"/>
          </a:p>
        </p:txBody>
      </p:sp>
    </p:spTree>
    <p:extLst>
      <p:ext uri="{BB962C8B-B14F-4D97-AF65-F5344CB8AC3E}">
        <p14:creationId xmlns:p14="http://schemas.microsoft.com/office/powerpoint/2010/main" val="1060787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D205C4-C7CE-4A6E-B797-390C198A979C}" type="slidenum">
              <a:rPr lang="en-US" smtClean="0"/>
              <a:t>13</a:t>
            </a:fld>
            <a:endParaRPr lang="en-US" dirty="0"/>
          </a:p>
        </p:txBody>
      </p:sp>
    </p:spTree>
    <p:extLst>
      <p:ext uri="{BB962C8B-B14F-4D97-AF65-F5344CB8AC3E}">
        <p14:creationId xmlns:p14="http://schemas.microsoft.com/office/powerpoint/2010/main" val="3533642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D205C4-C7CE-4A6E-B797-390C198A979C}" type="slidenum">
              <a:rPr lang="en-US" smtClean="0"/>
              <a:t>14</a:t>
            </a:fld>
            <a:endParaRPr lang="en-US" dirty="0"/>
          </a:p>
        </p:txBody>
      </p:sp>
    </p:spTree>
    <p:extLst>
      <p:ext uri="{BB962C8B-B14F-4D97-AF65-F5344CB8AC3E}">
        <p14:creationId xmlns:p14="http://schemas.microsoft.com/office/powerpoint/2010/main" val="353116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D205C4-C7CE-4A6E-B797-390C198A979C}" type="slidenum">
              <a:rPr lang="en-US" smtClean="0"/>
              <a:t>15</a:t>
            </a:fld>
            <a:endParaRPr lang="en-US" dirty="0"/>
          </a:p>
        </p:txBody>
      </p:sp>
    </p:spTree>
    <p:extLst>
      <p:ext uri="{BB962C8B-B14F-4D97-AF65-F5344CB8AC3E}">
        <p14:creationId xmlns:p14="http://schemas.microsoft.com/office/powerpoint/2010/main" val="2795952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Autofit/>
          </a:bodyPr>
          <a:lstStyle/>
          <a:p>
            <a:pPr marL="235572" indent="-235572">
              <a:buFont typeface="+mj-lt"/>
              <a:buAutoNum type="arabicPeriod"/>
            </a:pPr>
            <a:endParaRPr lang="en-US" dirty="0"/>
          </a:p>
        </p:txBody>
      </p:sp>
      <p:sp>
        <p:nvSpPr>
          <p:cNvPr id="6" name="Slide Image Placeholder 5"/>
          <p:cNvSpPr>
            <a:spLocks noGrp="1" noRot="1" noChangeAspect="1"/>
          </p:cNvSpPr>
          <p:nvPr>
            <p:ph type="sldImg"/>
          </p:nvPr>
        </p:nvSpPr>
        <p:spPr>
          <a:xfrm>
            <a:off x="566738" y="473075"/>
            <a:ext cx="3228975" cy="2420938"/>
          </a:xfrm>
        </p:spPr>
      </p:sp>
    </p:spTree>
    <p:extLst>
      <p:ext uri="{BB962C8B-B14F-4D97-AF65-F5344CB8AC3E}">
        <p14:creationId xmlns:p14="http://schemas.microsoft.com/office/powerpoint/2010/main" val="2124250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Accept</a:t>
            </a:r>
            <a:r>
              <a:rPr lang="en-US" baseline="0" dirty="0" smtClean="0"/>
              <a:t> today that we may have many careers and goals in our lifetime.  Some at the same time and some will have systematic growth.  Where ever you are in your personal growth or professional journey, it is important to understand what path you are on and how to leverage it for your success.</a:t>
            </a:r>
            <a:endParaRPr lang="en-US" dirty="0"/>
          </a:p>
        </p:txBody>
      </p:sp>
      <p:sp>
        <p:nvSpPr>
          <p:cNvPr id="4" name="Slide Number Placeholder 3"/>
          <p:cNvSpPr>
            <a:spLocks noGrp="1"/>
          </p:cNvSpPr>
          <p:nvPr>
            <p:ph type="sldNum" sz="quarter" idx="10"/>
          </p:nvPr>
        </p:nvSpPr>
        <p:spPr/>
        <p:txBody>
          <a:bodyPr/>
          <a:lstStyle/>
          <a:p>
            <a:fld id="{96D205C4-C7CE-4A6E-B797-390C198A979C}" type="slidenum">
              <a:rPr lang="en-US" smtClean="0"/>
              <a:t>3</a:t>
            </a:fld>
            <a:endParaRPr lang="en-US" dirty="0"/>
          </a:p>
        </p:txBody>
      </p:sp>
    </p:spTree>
    <p:extLst>
      <p:ext uri="{BB962C8B-B14F-4D97-AF65-F5344CB8AC3E}">
        <p14:creationId xmlns:p14="http://schemas.microsoft.com/office/powerpoint/2010/main" val="227004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a:t>
            </a:r>
            <a:r>
              <a:rPr lang="en-US" baseline="0" dirty="0" smtClean="0"/>
              <a:t> that your network is both lateral and horizontal.  Who you help today may be who helps you tomorrow and vice versa.</a:t>
            </a:r>
            <a:endParaRPr lang="en-US" dirty="0"/>
          </a:p>
        </p:txBody>
      </p:sp>
      <p:sp>
        <p:nvSpPr>
          <p:cNvPr id="4" name="Slide Number Placeholder 3"/>
          <p:cNvSpPr>
            <a:spLocks noGrp="1"/>
          </p:cNvSpPr>
          <p:nvPr>
            <p:ph type="sldNum" sz="quarter" idx="10"/>
          </p:nvPr>
        </p:nvSpPr>
        <p:spPr/>
        <p:txBody>
          <a:bodyPr/>
          <a:lstStyle/>
          <a:p>
            <a:fld id="{96D205C4-C7CE-4A6E-B797-390C198A979C}" type="slidenum">
              <a:rPr lang="en-US" smtClean="0"/>
              <a:t>4</a:t>
            </a:fld>
            <a:endParaRPr lang="en-US" dirty="0"/>
          </a:p>
        </p:txBody>
      </p:sp>
    </p:spTree>
    <p:extLst>
      <p:ext uri="{BB962C8B-B14F-4D97-AF65-F5344CB8AC3E}">
        <p14:creationId xmlns:p14="http://schemas.microsoft.com/office/powerpoint/2010/main" val="311996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D205C4-C7CE-4A6E-B797-390C198A979C}" type="slidenum">
              <a:rPr lang="en-US" smtClean="0"/>
              <a:t>5</a:t>
            </a:fld>
            <a:endParaRPr lang="en-US" dirty="0"/>
          </a:p>
        </p:txBody>
      </p:sp>
    </p:spTree>
    <p:extLst>
      <p:ext uri="{BB962C8B-B14F-4D97-AF65-F5344CB8AC3E}">
        <p14:creationId xmlns:p14="http://schemas.microsoft.com/office/powerpoint/2010/main" val="2518005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6</a:t>
            </a:fld>
            <a:endParaRPr lang="en-US" dirty="0"/>
          </a:p>
        </p:txBody>
      </p:sp>
    </p:spTree>
    <p:extLst>
      <p:ext uri="{BB962C8B-B14F-4D97-AF65-F5344CB8AC3E}">
        <p14:creationId xmlns:p14="http://schemas.microsoft.com/office/powerpoint/2010/main" val="3476317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Franklin Gothic Book" pitchFamily="34" charset="0"/>
              </a:rPr>
              <a:t>Your performance review or worst case when you’ve been downsized is not the time to determine what makes you valued or understand why you were perceived as not valuable to the organization</a:t>
            </a:r>
          </a:p>
          <a:p>
            <a:endParaRPr lang="en-US" dirty="0"/>
          </a:p>
        </p:txBody>
      </p:sp>
      <p:sp>
        <p:nvSpPr>
          <p:cNvPr id="4" name="Slide Number Placeholder 3"/>
          <p:cNvSpPr>
            <a:spLocks noGrp="1"/>
          </p:cNvSpPr>
          <p:nvPr>
            <p:ph type="sldNum" sz="quarter" idx="10"/>
          </p:nvPr>
        </p:nvSpPr>
        <p:spPr/>
        <p:txBody>
          <a:bodyPr/>
          <a:lstStyle/>
          <a:p>
            <a:fld id="{96D205C4-C7CE-4A6E-B797-390C198A979C}" type="slidenum">
              <a:rPr lang="en-US" smtClean="0"/>
              <a:t>7</a:t>
            </a:fld>
            <a:endParaRPr lang="en-US" dirty="0"/>
          </a:p>
        </p:txBody>
      </p:sp>
    </p:spTree>
    <p:extLst>
      <p:ext uri="{BB962C8B-B14F-4D97-AF65-F5344CB8AC3E}">
        <p14:creationId xmlns:p14="http://schemas.microsoft.com/office/powerpoint/2010/main" val="578179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 hear the words he/she</a:t>
            </a:r>
            <a:r>
              <a:rPr lang="en-US" baseline="0" dirty="0" smtClean="0"/>
              <a:t> has an attitude problem. Not a team player or worse yet your TONE makes people uncomfortable.  These are key words and triggers that could be sabotaging your career.  Are you able to accept feedback and see yourself as others see you?</a:t>
            </a:r>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8</a:t>
            </a:fld>
            <a:endParaRPr lang="en-US" dirty="0"/>
          </a:p>
        </p:txBody>
      </p:sp>
    </p:spTree>
    <p:extLst>
      <p:ext uri="{BB962C8B-B14F-4D97-AF65-F5344CB8AC3E}">
        <p14:creationId xmlns:p14="http://schemas.microsoft.com/office/powerpoint/2010/main" val="3010223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9</a:t>
            </a:fld>
            <a:endParaRPr lang="en-US" dirty="0"/>
          </a:p>
        </p:txBody>
      </p:sp>
    </p:spTree>
    <p:extLst>
      <p:ext uri="{BB962C8B-B14F-4D97-AF65-F5344CB8AC3E}">
        <p14:creationId xmlns:p14="http://schemas.microsoft.com/office/powerpoint/2010/main" val="110335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1BEC73-49AA-45BC-B16C-50B32D0D6DD2}" type="datetimeFigureOut">
              <a:rPr lang="en-US">
                <a:solidFill>
                  <a:prstClr val="black">
                    <a:tint val="75000"/>
                  </a:prstClr>
                </a:solidFill>
              </a:rPr>
              <a:pPr/>
              <a:t>10/13/2017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401102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1016146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2072222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348931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3980556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803812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39893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79420"/>
            <a:ext cx="8229600" cy="1808480"/>
          </a:xfrm>
        </p:spPr>
        <p:txBody>
          <a:bodyPr anchor="b">
            <a:normAutofit/>
          </a:bodyPr>
          <a:lstStyle>
            <a:lvl1pPr algn="l">
              <a:defRPr sz="4000"/>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914400" y="4800600"/>
            <a:ext cx="3657600" cy="1325563"/>
          </a:xfrm>
        </p:spPr>
        <p:txBody>
          <a:bodyPr>
            <a:noAutofit/>
          </a:bodyPr>
          <a:lstStyle>
            <a:lvl1pPr marL="0" indent="0">
              <a:buNone/>
              <a:defRPr sz="2000" i="1">
                <a:solidFill>
                  <a:schemeClr val="tx1"/>
                </a:solidFill>
              </a:defRPr>
            </a:lvl1pPr>
            <a:lvl2pPr>
              <a:defRPr sz="1800" i="1">
                <a:solidFill>
                  <a:schemeClr val="tx1"/>
                </a:solidFill>
              </a:defRPr>
            </a:lvl2pPr>
            <a:lvl3pPr>
              <a:defRPr sz="1600" i="1">
                <a:solidFill>
                  <a:schemeClr val="tx1"/>
                </a:solidFill>
              </a:defRPr>
            </a:lvl3pPr>
            <a:lvl4pPr>
              <a:defRPr sz="1400" i="1">
                <a:solidFill>
                  <a:schemeClr val="tx1"/>
                </a:solidFill>
              </a:defRPr>
            </a:lvl4pPr>
            <a:lvl5pPr>
              <a:defRPr sz="1400" i="1">
                <a:solidFill>
                  <a:schemeClr val="tx1"/>
                </a:solidFill>
              </a:defRPr>
            </a:lvl5pPr>
          </a:lstStyle>
          <a:p>
            <a:pPr lvl="0"/>
            <a:r>
              <a:rPr lang="en-US" dirty="0" smtClean="0"/>
              <a:t>Type your message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F3E303-B7F5-4DAC-A039-A8998FFA502B}" type="datetimeFigureOut">
              <a:rPr lang="en-US" smtClean="0"/>
              <a:t>10/13/2017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EDD52D4-6AC4-4F5B-B6CD-21CDBAF3FA2F}" type="slidenum">
              <a:rPr lang="en-US" smtClean="0"/>
              <a:t>‹#›</a:t>
            </a:fld>
            <a:endParaRPr lang="en-US" dirty="0"/>
          </a:p>
        </p:txBody>
      </p:sp>
    </p:spTree>
    <p:extLst>
      <p:ext uri="{BB962C8B-B14F-4D97-AF65-F5344CB8AC3E}">
        <p14:creationId xmlns:p14="http://schemas.microsoft.com/office/powerpoint/2010/main" val="13177673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9A6D7-9962-4575-A22B-2CA3B3B54EE8}" type="datetimeFigureOut">
              <a:rPr lang="en-US" smtClean="0"/>
              <a:t>10/13/2017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F6C04B-B3A1-453C-BB64-19FE6B4F7618}" type="slidenum">
              <a:rPr lang="en-US" smtClean="0"/>
              <a:t>‹#›</a:t>
            </a:fld>
            <a:endParaRPr lang="en-US" dirty="0"/>
          </a:p>
        </p:txBody>
      </p:sp>
    </p:spTree>
    <p:extLst>
      <p:ext uri="{BB962C8B-B14F-4D97-AF65-F5344CB8AC3E}">
        <p14:creationId xmlns:p14="http://schemas.microsoft.com/office/powerpoint/2010/main" val="368469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BB342D3F-0964-674F-886D-75E26F7BF682}" type="slidenum">
              <a:rPr lang="en-US"/>
              <a:pPr/>
              <a:t>‹#›</a:t>
            </a:fld>
            <a:endParaRPr lang="en-US" dirty="0"/>
          </a:p>
        </p:txBody>
      </p:sp>
    </p:spTree>
    <p:extLst>
      <p:ext uri="{BB962C8B-B14F-4D97-AF65-F5344CB8AC3E}">
        <p14:creationId xmlns:p14="http://schemas.microsoft.com/office/powerpoint/2010/main" val="360559184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10/13/2017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dirty="0"/>
          </a:p>
        </p:txBody>
      </p:sp>
    </p:spTree>
    <p:extLst>
      <p:ext uri="{BB962C8B-B14F-4D97-AF65-F5344CB8AC3E}">
        <p14:creationId xmlns:p14="http://schemas.microsoft.com/office/powerpoint/2010/main" val="354325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198667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163208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24936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85F4E7-79B1-4D69-9F15-60CEC5C40D77}" type="datetimeFigureOut">
              <a:rPr lang="en-US" smtClean="0"/>
              <a:t>10/13/2017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7036B-5ECD-4A25-8137-B9364C393C38}" type="slidenum">
              <a:rPr lang="en-US" smtClean="0"/>
              <a:t>‹#›</a:t>
            </a:fld>
            <a:endParaRPr lang="en-US" dirty="0"/>
          </a:p>
        </p:txBody>
      </p:sp>
    </p:spTree>
    <p:extLst>
      <p:ext uri="{BB962C8B-B14F-4D97-AF65-F5344CB8AC3E}">
        <p14:creationId xmlns:p14="http://schemas.microsoft.com/office/powerpoint/2010/main" val="39734547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BEC73-49AA-45BC-B16C-50B32D0D6DD2}" type="datetimeFigureOut">
              <a:rPr lang="en-US">
                <a:solidFill>
                  <a:prstClr val="black">
                    <a:tint val="75000"/>
                  </a:prstClr>
                </a:solidFill>
              </a:rPr>
              <a:pPr/>
              <a:t>10/13/2017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 Copyright 2017 Kimberly Fobbs, FCG Group, LLC. All rights reserved.</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2040C-D3B1-42F1-A452-9128C48DC3A7}" type="slidenum">
              <a:rPr lang="en-US">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09600" y="322398"/>
            <a:ext cx="1371600" cy="1371600"/>
          </a:xfrm>
          <a:prstGeom prst="rect">
            <a:avLst/>
          </a:prstGeom>
          <a:effectLst>
            <a:innerShdw blurRad="63500" dist="50800" dir="13500000">
              <a:prstClr val="black">
                <a:alpha val="50000"/>
              </a:prstClr>
            </a:innerShdw>
          </a:effectLst>
        </p:spPr>
      </p:pic>
    </p:spTree>
    <p:extLst>
      <p:ext uri="{BB962C8B-B14F-4D97-AF65-F5344CB8AC3E}">
        <p14:creationId xmlns:p14="http://schemas.microsoft.com/office/powerpoint/2010/main" val="214164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5" r:id="rId4"/>
    <p:sldLayoutId id="2147483666" r:id="rId5"/>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
            </a:r>
            <a:br>
              <a:rPr lang="en-US" dirty="0" smtClean="0"/>
            </a:br>
            <a:r>
              <a:rPr lang="en-US" dirty="0" smtClean="0"/>
              <a:t/>
            </a:r>
            <a:br>
              <a:rPr lang="en-US" dirty="0" smtClean="0"/>
            </a:b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5F4E7-79B1-4D69-9F15-60CEC5C40D77}" type="datetimeFigureOut">
              <a:rPr lang="en-US" smtClean="0"/>
              <a:t>10/13/2017</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7036B-5ECD-4A25-8137-B9364C393C38}" type="slidenum">
              <a:rPr lang="en-US" smtClean="0"/>
              <a:t>‹#›</a:t>
            </a:fld>
            <a:endParaRPr lang="en-US" dirty="0"/>
          </a:p>
        </p:txBody>
      </p:sp>
    </p:spTree>
    <p:extLst>
      <p:ext uri="{BB962C8B-B14F-4D97-AF65-F5344CB8AC3E}">
        <p14:creationId xmlns:p14="http://schemas.microsoft.com/office/powerpoint/2010/main" val="3957277632"/>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fcggroupcreative.com/" TargetMode="External"/><Relationship Id="rId7"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Rectangle 4"/>
          <p:cNvSpPr/>
          <p:nvPr/>
        </p:nvSpPr>
        <p:spPr>
          <a:xfrm>
            <a:off x="1371600" y="1929825"/>
            <a:ext cx="7010400" cy="3657600"/>
          </a:xfrm>
          <a:prstGeom prst="rect">
            <a:avLst/>
          </a:prstGeom>
          <a:noFill/>
          <a:ln w="9525">
            <a:solidFill>
              <a:schemeClr val="bg1">
                <a:alpha val="3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solidFill>
                  <a:prstClr val="white"/>
                </a:solidFill>
              </a:rPr>
              <a:t>MID-CAREER </a:t>
            </a:r>
          </a:p>
          <a:p>
            <a:pPr algn="ctr"/>
            <a:r>
              <a:rPr lang="en-US" sz="4800" dirty="0" smtClean="0">
                <a:solidFill>
                  <a:prstClr val="white"/>
                </a:solidFill>
              </a:rPr>
              <a:t>&amp; </a:t>
            </a:r>
          </a:p>
          <a:p>
            <a:pPr algn="ctr"/>
            <a:r>
              <a:rPr lang="en-US" sz="7200" b="1" dirty="0" smtClean="0">
                <a:solidFill>
                  <a:srgbClr val="FF7C80"/>
                </a:solidFill>
              </a:rPr>
              <a:t>NOT SATISFIED?</a:t>
            </a:r>
            <a:endParaRPr lang="en-US" sz="4800" dirty="0" smtClean="0">
              <a:solidFill>
                <a:prstClr val="white"/>
              </a:solidFill>
            </a:endParaRPr>
          </a:p>
          <a:p>
            <a:pPr algn="ctr"/>
            <a:endParaRPr lang="en-US" sz="2400" dirty="0" smtClean="0">
              <a:solidFill>
                <a:prstClr val="white"/>
              </a:solidFill>
            </a:endParaRPr>
          </a:p>
        </p:txBody>
      </p:sp>
      <p:sp>
        <p:nvSpPr>
          <p:cNvPr id="2" name="Rectangle 1"/>
          <p:cNvSpPr/>
          <p:nvPr/>
        </p:nvSpPr>
        <p:spPr>
          <a:xfrm>
            <a:off x="152400" y="46672"/>
            <a:ext cx="6019800" cy="369332"/>
          </a:xfrm>
          <a:prstGeom prst="rect">
            <a:avLst/>
          </a:prstGeom>
        </p:spPr>
        <p:txBody>
          <a:bodyPr wrap="square">
            <a:spAutoFit/>
          </a:bodyPr>
          <a:lstStyle/>
          <a:p>
            <a:endParaRPr lang="en-US" b="1" dirty="0" smtClean="0">
              <a:solidFill>
                <a:schemeClr val="bg1"/>
              </a:solidFill>
            </a:endParaRPr>
          </a:p>
        </p:txBody>
      </p:sp>
    </p:spTree>
    <p:extLst>
      <p:ext uri="{BB962C8B-B14F-4D97-AF65-F5344CB8AC3E}">
        <p14:creationId xmlns:p14="http://schemas.microsoft.com/office/powerpoint/2010/main" val="11920360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90261 -4.07956E-6 L 0.19479 -4.07956E-6 L 1.38889E-6 -4.07956E-6 " pathEditMode="relative" ptsTypes="AAA">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2820205" y="295554"/>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Your </a:t>
            </a:r>
            <a:r>
              <a:rPr lang="en-US" sz="4400" dirty="0" smtClean="0">
                <a:solidFill>
                  <a:schemeClr val="tx1">
                    <a:lumMod val="65000"/>
                    <a:lumOff val="35000"/>
                  </a:schemeClr>
                </a:solidFill>
                <a:latin typeface="Verdana" pitchFamily="34" charset="0"/>
                <a:ea typeface="Verdana" pitchFamily="34" charset="0"/>
                <a:cs typeface="Verdana" pitchFamily="34" charset="0"/>
              </a:rPr>
              <a:t>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971196"/>
            <a:ext cx="4419600" cy="4277204"/>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YOUR </a:t>
            </a:r>
            <a:r>
              <a:rPr lang="en-US" sz="1600" dirty="0" smtClean="0">
                <a:solidFill>
                  <a:srgbClr val="434343"/>
                </a:solidFill>
                <a:latin typeface="Verdana" pitchFamily="34" charset="0"/>
                <a:ea typeface="Verdana" pitchFamily="34" charset="0"/>
                <a:cs typeface="Verdana" pitchFamily="34" charset="0"/>
              </a:rPr>
              <a:t>primary goal</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YOUR </a:t>
            </a:r>
            <a:r>
              <a:rPr lang="en-US" sz="1600" dirty="0" smtClean="0">
                <a:solidFill>
                  <a:srgbClr val="434343"/>
                </a:solidFill>
                <a:latin typeface="Verdana" pitchFamily="34" charset="0"/>
                <a:ea typeface="Verdana" pitchFamily="34" charset="0"/>
                <a:cs typeface="Verdana" pitchFamily="34" charset="0"/>
              </a:rPr>
              <a:t>secondary goal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Primary challenge to </a:t>
            </a:r>
            <a:r>
              <a:rPr lang="en-US" sz="1600" dirty="0" smtClean="0">
                <a:solidFill>
                  <a:srgbClr val="434343"/>
                </a:solidFill>
                <a:latin typeface="Verdana" pitchFamily="34" charset="0"/>
                <a:ea typeface="Verdana" pitchFamily="34" charset="0"/>
                <a:cs typeface="Verdana" pitchFamily="34" charset="0"/>
              </a:rPr>
              <a:t>YOUR </a:t>
            </a:r>
            <a:r>
              <a:rPr lang="en-US" sz="1600" dirty="0" smtClean="0">
                <a:solidFill>
                  <a:srgbClr val="434343"/>
                </a:solidFill>
                <a:latin typeface="Verdana" pitchFamily="34" charset="0"/>
                <a:ea typeface="Verdana" pitchFamily="34" charset="0"/>
                <a:cs typeface="Verdana" pitchFamily="34" charset="0"/>
              </a:rPr>
              <a:t>success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Secondary challenge to </a:t>
            </a:r>
            <a:r>
              <a:rPr lang="en-US" sz="1600" dirty="0" smtClean="0">
                <a:solidFill>
                  <a:srgbClr val="434343"/>
                </a:solidFill>
                <a:latin typeface="Verdana" pitchFamily="34" charset="0"/>
                <a:ea typeface="Verdana" pitchFamily="34" charset="0"/>
                <a:cs typeface="Verdana" pitchFamily="34" charset="0"/>
              </a:rPr>
              <a:t>YOUR </a:t>
            </a:r>
            <a:r>
              <a:rPr lang="en-US" sz="1600" dirty="0" smtClean="0">
                <a:solidFill>
                  <a:srgbClr val="434343"/>
                </a:solidFill>
                <a:latin typeface="Verdana" pitchFamily="34" charset="0"/>
                <a:ea typeface="Verdana" pitchFamily="34" charset="0"/>
                <a:cs typeface="Verdana" pitchFamily="34" charset="0"/>
              </a:rPr>
              <a:t>success</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IDENTIFY WHO CAN HELP</a:t>
            </a:r>
            <a:r>
              <a:rPr lang="en-US" sz="1600" b="1" dirty="0" smtClean="0">
                <a:solidFill>
                  <a:srgbClr val="434343"/>
                </a:solidFill>
                <a:latin typeface="Verdana" pitchFamily="34" charset="0"/>
                <a:ea typeface="Verdana" pitchFamily="34" charset="0"/>
                <a:cs typeface="Verdana" pitchFamily="34" charset="0"/>
              </a:rPr>
              <a:t>:</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You </a:t>
            </a:r>
            <a:r>
              <a:rPr lang="en-US" sz="1600" dirty="0" smtClean="0">
                <a:solidFill>
                  <a:srgbClr val="434343"/>
                </a:solidFill>
                <a:latin typeface="Verdana" pitchFamily="34" charset="0"/>
                <a:ea typeface="Verdana" pitchFamily="34" charset="0"/>
                <a:cs typeface="Verdana" pitchFamily="34" charset="0"/>
              </a:rPr>
              <a:t>solve your </a:t>
            </a:r>
            <a:r>
              <a:rPr lang="en-US" sz="1600" dirty="0" err="1" smtClean="0">
                <a:solidFill>
                  <a:srgbClr val="434343"/>
                </a:solidFill>
                <a:latin typeface="Verdana" pitchFamily="34" charset="0"/>
                <a:ea typeface="Verdana" pitchFamily="34" charset="0"/>
                <a:cs typeface="Verdana" pitchFamily="34" charset="0"/>
              </a:rPr>
              <a:t>YOUR</a:t>
            </a:r>
            <a:r>
              <a:rPr lang="en-US" sz="1600" dirty="0" smtClean="0">
                <a:solidFill>
                  <a:srgbClr val="434343"/>
                </a:solidFill>
                <a:latin typeface="Verdana" pitchFamily="34" charset="0"/>
                <a:ea typeface="Verdana" pitchFamily="34" charset="0"/>
                <a:cs typeface="Verdana" pitchFamily="34" charset="0"/>
              </a:rPr>
              <a:t> </a:t>
            </a:r>
            <a:r>
              <a:rPr lang="en-US" sz="1600"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You achieve your goals</a:t>
            </a:r>
            <a:endParaRPr lang="en-US" sz="1600" dirty="0">
              <a:solidFill>
                <a:srgbClr val="434343"/>
              </a:solidFill>
              <a:latin typeface="Verdana" pitchFamily="34" charset="0"/>
              <a:ea typeface="Verdana" pitchFamily="34" charset="0"/>
              <a:cs typeface="Verdana" pitchFamily="34" charset="0"/>
            </a:endParaRPr>
          </a:p>
          <a:p>
            <a:endParaRPr lang="en-US" sz="1600" dirty="0" smtClean="0">
              <a:solidFill>
                <a:srgbClr val="434343"/>
              </a:solidFill>
              <a:latin typeface="Verdana" pitchFamily="34" charset="0"/>
              <a:ea typeface="Verdana" pitchFamily="34" charset="0"/>
              <a:cs typeface="Verdana" pitchFamily="34" charset="0"/>
            </a:endParaRPr>
          </a:p>
        </p:txBody>
      </p:sp>
      <p:grpSp>
        <p:nvGrpSpPr>
          <p:cNvPr id="5" name="Group 4"/>
          <p:cNvGrpSpPr/>
          <p:nvPr/>
        </p:nvGrpSpPr>
        <p:grpSpPr>
          <a:xfrm rot="21088547">
            <a:off x="4248682" y="1704741"/>
            <a:ext cx="1845091" cy="1605795"/>
            <a:chOff x="-4570134" y="6690281"/>
            <a:chExt cx="1845091" cy="1605795"/>
          </a:xfrm>
        </p:grpSpPr>
        <p:sp>
          <p:nvSpPr>
            <p:cNvPr id="6" name="TextBox 5"/>
            <p:cNvSpPr txBox="1"/>
            <p:nvPr/>
          </p:nvSpPr>
          <p:spPr>
            <a:xfrm rot="940237">
              <a:off x="-4570134" y="6818748"/>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489024" y="7244056"/>
              <a:ext cx="1719173" cy="738664"/>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Ask fo</a:t>
              </a:r>
              <a:r>
                <a:rPr lang="en-US" sz="1400" dirty="0" smtClean="0">
                  <a:latin typeface="Franklin Gothic Book" pitchFamily="34" charset="0"/>
                  <a:ea typeface="Tahoma" pitchFamily="34" charset="0"/>
                  <a:cs typeface="Lucida Grande" pitchFamily="2" charset="0"/>
                </a:rPr>
                <a:t>r feedback and be willing to challenge yourself</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34857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lvl="0" defTabSz="1422400">
              <a:lnSpc>
                <a:spcPct val="90000"/>
              </a:lnSpc>
              <a:spcAft>
                <a:spcPct val="35000"/>
              </a:spcAft>
            </a:pPr>
            <a:r>
              <a:rPr lang="en-US" sz="3200" dirty="0" smtClean="0">
                <a:solidFill>
                  <a:srgbClr val="404040"/>
                </a:solidFill>
                <a:latin typeface="Franklin Gothic Book" pitchFamily="34" charset="0"/>
                <a:cs typeface="News Gothic MT"/>
              </a:rPr>
              <a:t>What </a:t>
            </a:r>
            <a:r>
              <a:rPr lang="en-US" sz="3200" dirty="0">
                <a:solidFill>
                  <a:srgbClr val="404040"/>
                </a:solidFill>
                <a:latin typeface="Franklin Gothic Book" pitchFamily="34" charset="0"/>
                <a:cs typeface="News Gothic MT"/>
              </a:rPr>
              <a:t>can others say about you?</a:t>
            </a:r>
            <a:endParaRPr lang="en-US" sz="3200" dirty="0">
              <a:solidFill>
                <a:srgbClr val="404040"/>
              </a:solidFill>
              <a:latin typeface="Franklin Gothic Book" pitchFamily="34" charset="0"/>
              <a:cs typeface="News Gothic MT"/>
            </a:endParaRPr>
          </a:p>
        </p:txBody>
      </p:sp>
      <p:sp>
        <p:nvSpPr>
          <p:cNvPr id="5" name="TextBox 4"/>
          <p:cNvSpPr txBox="1"/>
          <p:nvPr/>
        </p:nvSpPr>
        <p:spPr>
          <a:xfrm>
            <a:off x="4172324"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3</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5350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73856"/>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a:t>
            </a:r>
            <a:r>
              <a:rPr lang="en-US" sz="4400" dirty="0" smtClean="0">
                <a:solidFill>
                  <a:schemeClr val="tx1">
                    <a:lumMod val="65000"/>
                    <a:lumOff val="35000"/>
                  </a:schemeClr>
                </a:solidFill>
                <a:latin typeface="Verdana" pitchFamily="34" charset="0"/>
                <a:ea typeface="Verdana" pitchFamily="34" charset="0"/>
                <a:cs typeface="Verdana" pitchFamily="34" charset="0"/>
              </a:rPr>
              <a:t>Susan</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228600" y="1709737"/>
            <a:ext cx="4443449" cy="4691063"/>
          </a:xfrm>
        </p:spPr>
        <p:txBody>
          <a:bodyPr>
            <a:normAutofit fontScale="92500"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Small Business Shop Owner</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Worked at the same company for </a:t>
            </a:r>
            <a:r>
              <a:rPr lang="en-US" sz="1600" dirty="0" smtClean="0">
                <a:solidFill>
                  <a:srgbClr val="434343"/>
                </a:solidFill>
                <a:latin typeface="Verdana" pitchFamily="34" charset="0"/>
                <a:ea typeface="Verdana" pitchFamily="34" charset="0"/>
                <a:cs typeface="Verdana" pitchFamily="34" charset="0"/>
              </a:rPr>
              <a:t>20 </a:t>
            </a:r>
            <a:r>
              <a:rPr lang="en-US" sz="1600" dirty="0" smtClean="0">
                <a:solidFill>
                  <a:srgbClr val="434343"/>
                </a:solidFill>
                <a:latin typeface="Verdana" pitchFamily="34" charset="0"/>
                <a:ea typeface="Verdana" pitchFamily="34" charset="0"/>
                <a:cs typeface="Verdana" pitchFamily="34" charset="0"/>
              </a:rPr>
              <a:t>years; worked her way up from HR </a:t>
            </a:r>
            <a:r>
              <a:rPr lang="en-US" sz="1600" dirty="0" smtClean="0">
                <a:solidFill>
                  <a:srgbClr val="434343"/>
                </a:solidFill>
                <a:latin typeface="Verdana" pitchFamily="34" charset="0"/>
                <a:ea typeface="Verdana" pitchFamily="34" charset="0"/>
                <a:cs typeface="Verdana" pitchFamily="34" charset="0"/>
              </a:rPr>
              <a:t>and started company after downsizing</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Married with 2 </a:t>
            </a:r>
            <a:r>
              <a:rPr lang="en-US" sz="1600" dirty="0" smtClean="0">
                <a:solidFill>
                  <a:srgbClr val="434343"/>
                </a:solidFill>
                <a:latin typeface="Verdana" pitchFamily="34" charset="0"/>
                <a:ea typeface="Verdana" pitchFamily="34" charset="0"/>
                <a:cs typeface="Verdana" pitchFamily="34" charset="0"/>
              </a:rPr>
              <a:t>grown children</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Skews female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a:t>
            </a:r>
            <a:r>
              <a:rPr lang="en-US" sz="1600" dirty="0" smtClean="0">
                <a:solidFill>
                  <a:srgbClr val="434343"/>
                </a:solidFill>
                <a:latin typeface="Verdana" pitchFamily="34" charset="0"/>
                <a:ea typeface="Verdana" pitchFamily="34" charset="0"/>
                <a:cs typeface="Verdana" pitchFamily="34" charset="0"/>
              </a:rPr>
              <a:t>55-75</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Dual HH Income: $</a:t>
            </a:r>
            <a:r>
              <a:rPr lang="en-US" sz="1600" dirty="0" smtClean="0">
                <a:solidFill>
                  <a:srgbClr val="434343"/>
                </a:solidFill>
                <a:latin typeface="Verdana" pitchFamily="34" charset="0"/>
                <a:ea typeface="Verdana" pitchFamily="34" charset="0"/>
                <a:cs typeface="Verdana" pitchFamily="34" charset="0"/>
              </a:rPr>
              <a:t>180,000</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Suburban</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Calm </a:t>
            </a:r>
            <a:r>
              <a:rPr lang="en-US" sz="1600" dirty="0" smtClean="0">
                <a:solidFill>
                  <a:srgbClr val="434343"/>
                </a:solidFill>
                <a:latin typeface="Verdana" pitchFamily="34" charset="0"/>
                <a:ea typeface="Verdana" pitchFamily="34" charset="0"/>
                <a:cs typeface="Verdana" pitchFamily="34" charset="0"/>
              </a:rPr>
              <a:t>demeanor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Likes personal contact;  developing relationships matter</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Focused on pleasing others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Asks for suggestions &amp; feedback</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endParaRPr lang="en-US" sz="1600" dirty="0" smtClean="0">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2049" y="1896239"/>
            <a:ext cx="4483983" cy="2989322"/>
          </a:xfrm>
          <a:prstGeom prst="rect">
            <a:avLst/>
          </a:prstGeom>
        </p:spPr>
      </p:pic>
    </p:spTree>
    <p:extLst>
      <p:ext uri="{BB962C8B-B14F-4D97-AF65-F5344CB8AC3E}">
        <p14:creationId xmlns:p14="http://schemas.microsoft.com/office/powerpoint/2010/main" val="3991784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395287"/>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a:t>
            </a:r>
            <a:r>
              <a:rPr lang="en-US" sz="4400" dirty="0" smtClean="0">
                <a:solidFill>
                  <a:schemeClr val="tx1">
                    <a:lumMod val="65000"/>
                    <a:lumOff val="35000"/>
                  </a:schemeClr>
                </a:solidFill>
                <a:latin typeface="Verdana" pitchFamily="34" charset="0"/>
                <a:ea typeface="Verdana" pitchFamily="34" charset="0"/>
                <a:cs typeface="Verdana" pitchFamily="34" charset="0"/>
              </a:rPr>
              <a:t>Susan</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533400" y="1905000"/>
            <a:ext cx="3886200" cy="4691063"/>
          </a:xfrm>
        </p:spPr>
        <p:txBody>
          <a:bodyPr>
            <a:normAutofit fontScale="92500" lnSpcReduction="10000"/>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Keep employees happy and </a:t>
            </a:r>
            <a:r>
              <a:rPr lang="en-US" sz="1600" dirty="0" smtClean="0">
                <a:solidFill>
                  <a:srgbClr val="434343"/>
                </a:solidFill>
                <a:latin typeface="Verdana" pitchFamily="34" charset="0"/>
                <a:ea typeface="Verdana" pitchFamily="34" charset="0"/>
                <a:cs typeface="Verdana" pitchFamily="34" charset="0"/>
              </a:rPr>
              <a:t>expand employment opportunities</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Grow by expanded products and customer segments.</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Getting everything done with a small staff</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Doesn’t know how to market her small business effectively</a:t>
            </a:r>
            <a:endParaRPr lang="en-US" sz="1600" dirty="0" smtClean="0">
              <a:solidFill>
                <a:srgbClr val="434343"/>
              </a:solidFill>
              <a:latin typeface="Verdana" pitchFamily="34" charset="0"/>
              <a:ea typeface="Verdana" pitchFamily="34" charset="0"/>
              <a:cs typeface="Verdana" pitchFamily="34" charset="0"/>
            </a:endParaRPr>
          </a:p>
          <a:p>
            <a:endParaRPr lang="en-US" sz="1600" dirty="0" smtClean="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IDENTIFY WHO CAN HELP</a:t>
            </a:r>
            <a:r>
              <a:rPr lang="en-US" sz="1600" b="1" dirty="0" smtClean="0">
                <a:solidFill>
                  <a:srgbClr val="434343"/>
                </a:solidFill>
                <a:latin typeface="Verdana" pitchFamily="34" charset="0"/>
                <a:ea typeface="Verdana" pitchFamily="34" charset="0"/>
                <a:cs typeface="Verdana" pitchFamily="34" charset="0"/>
              </a:rPr>
              <a:t>:</a:t>
            </a:r>
            <a:endParaRPr lang="en-US" sz="1600" b="1"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Peer owner or leadership support group</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Network of professionals or advisors who can help Susan verbalize and promote her strengths.</a:t>
            </a:r>
            <a:endParaRPr lang="en-US" sz="1600" dirty="0">
              <a:solidFill>
                <a:srgbClr val="434343"/>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2049" y="1896239"/>
            <a:ext cx="4483983" cy="2989322"/>
          </a:xfrm>
          <a:prstGeom prst="rect">
            <a:avLst/>
          </a:prstGeom>
        </p:spPr>
      </p:pic>
    </p:spTree>
    <p:extLst>
      <p:ext uri="{BB962C8B-B14F-4D97-AF65-F5344CB8AC3E}">
        <p14:creationId xmlns:p14="http://schemas.microsoft.com/office/powerpoint/2010/main" val="1146451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a:t>
            </a:r>
            <a:r>
              <a:rPr lang="en-US" sz="4400" dirty="0" smtClean="0">
                <a:solidFill>
                  <a:schemeClr val="tx1">
                    <a:lumMod val="65000"/>
                    <a:lumOff val="35000"/>
                  </a:schemeClr>
                </a:solidFill>
                <a:latin typeface="Verdana" pitchFamily="34" charset="0"/>
                <a:ea typeface="Verdana" pitchFamily="34" charset="0"/>
                <a:cs typeface="Verdana" pitchFamily="34" charset="0"/>
              </a:rPr>
              <a:t>Susan</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2049" y="1896239"/>
            <a:ext cx="4483983" cy="2989322"/>
          </a:xfrm>
          <a:prstGeom prst="rect">
            <a:avLst/>
          </a:prstGeom>
        </p:spPr>
      </p:pic>
      <p:sp>
        <p:nvSpPr>
          <p:cNvPr id="4" name="Text Placeholder 3"/>
          <p:cNvSpPr>
            <a:spLocks noGrp="1"/>
          </p:cNvSpPr>
          <p:nvPr>
            <p:ph type="body" sz="half" idx="2"/>
          </p:nvPr>
        </p:nvSpPr>
        <p:spPr>
          <a:xfrm>
            <a:off x="457199" y="2014537"/>
            <a:ext cx="4038601" cy="4691063"/>
          </a:xfrm>
        </p:spPr>
        <p:txBody>
          <a:bodyPr>
            <a:normAutofit fontScale="92500" lnSpcReduction="20000"/>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t>
            </a:r>
            <a:r>
              <a:rPr lang="en-US" sz="1600" dirty="0" smtClean="0">
                <a:solidFill>
                  <a:srgbClr val="434343"/>
                </a:solidFill>
                <a:latin typeface="Verdana" pitchFamily="34" charset="0"/>
                <a:ea typeface="Verdana" pitchFamily="34" charset="0"/>
                <a:cs typeface="Verdana" pitchFamily="34" charset="0"/>
              </a:rPr>
              <a:t>After grandma died, Susan searched for weeks helping me find a vintage lampshade to match the one broken during the move.  She made it her personal goal to restore our cherished heirloom.</a:t>
            </a:r>
            <a:r>
              <a:rPr lang="en-US" sz="1600" dirty="0" smtClean="0">
                <a:solidFill>
                  <a:srgbClr val="434343"/>
                </a:solidFill>
                <a:latin typeface="Verdana" pitchFamily="34" charset="0"/>
                <a:ea typeface="Verdana" pitchFamily="34" charset="0"/>
                <a:cs typeface="Verdana" pitchFamily="34" charset="0"/>
              </a:rPr>
              <a:t>”</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“Susan helped us see the treasures we already had and connected us with a restoration service to refinish our dining room table instead of selling us something we didn’t need.”</a:t>
            </a:r>
            <a:endParaRPr lang="en-US" sz="1600" dirty="0" smtClean="0">
              <a:solidFill>
                <a:srgbClr val="434343"/>
              </a:solidFill>
              <a:latin typeface="Verdana" pitchFamily="34" charset="0"/>
              <a:ea typeface="Verdana" pitchFamily="34" charset="0"/>
              <a:cs typeface="Verdana" pitchFamily="34" charset="0"/>
            </a:endParaRP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I’m worried I can’t keep bigger pieces in stock for designers and decorators because of cash flow.</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I’m worried I can’t afford to delegate buying estate items to my employees.  They won’t have my ‘eye’ .</a:t>
            </a: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05303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1752600"/>
            <a:ext cx="9144000" cy="3062377"/>
          </a:xfrm>
          <a:prstGeom prst="rect">
            <a:avLst/>
          </a:prstGeom>
          <a:noFill/>
        </p:spPr>
        <p:txBody>
          <a:bodyPr wrap="square" rtlCol="0">
            <a:spAutoFit/>
          </a:bodyPr>
          <a:lstStyle/>
          <a:p>
            <a:pPr algn="ctr"/>
            <a:r>
              <a:rPr lang="en-US" sz="2500" b="1" dirty="0" smtClean="0">
                <a:solidFill>
                  <a:srgbClr val="434343"/>
                </a:solidFill>
                <a:latin typeface="Franklin Gothic Book" pitchFamily="34" charset="0"/>
              </a:rPr>
              <a:t>Register for our </a:t>
            </a:r>
            <a:r>
              <a:rPr lang="en-US" sz="3600" b="1" dirty="0" smtClean="0">
                <a:solidFill>
                  <a:srgbClr val="434343"/>
                </a:solidFill>
                <a:latin typeface="Franklin Gothic Book" pitchFamily="34" charset="0"/>
              </a:rPr>
              <a:t>1 Hour Consultation - $50</a:t>
            </a:r>
          </a:p>
          <a:p>
            <a:pPr algn="ctr"/>
            <a:r>
              <a:rPr lang="en-US" sz="2500" b="1" dirty="0" smtClean="0">
                <a:solidFill>
                  <a:srgbClr val="434343"/>
                </a:solidFill>
                <a:latin typeface="Franklin Gothic Book" pitchFamily="34" charset="0"/>
              </a:rPr>
              <a:t>New clients receive </a:t>
            </a:r>
            <a:r>
              <a:rPr lang="en-US" sz="3200" b="1" dirty="0" smtClean="0">
                <a:solidFill>
                  <a:srgbClr val="434343"/>
                </a:solidFill>
                <a:latin typeface="Franklin Gothic Book" pitchFamily="34" charset="0"/>
              </a:rPr>
              <a:t>$100 </a:t>
            </a:r>
            <a:r>
              <a:rPr lang="en-US" sz="2500" b="1" dirty="0" smtClean="0">
                <a:solidFill>
                  <a:srgbClr val="434343"/>
                </a:solidFill>
                <a:latin typeface="Franklin Gothic Book" pitchFamily="34" charset="0"/>
              </a:rPr>
              <a:t>credit toward services requested.</a:t>
            </a:r>
          </a:p>
          <a:p>
            <a:pPr algn="ctr"/>
            <a:r>
              <a:rPr lang="en-US" sz="2500" b="1" dirty="0" smtClean="0">
                <a:solidFill>
                  <a:srgbClr val="434343"/>
                </a:solidFill>
                <a:latin typeface="Franklin Gothic Book" pitchFamily="34" charset="0"/>
              </a:rPr>
              <a:t>Want this presentation?  email info@fcg-grp.com</a:t>
            </a:r>
          </a:p>
          <a:p>
            <a:pPr algn="ctr"/>
            <a:r>
              <a:rPr lang="en-US" sz="4000" b="1" dirty="0" smtClean="0">
                <a:solidFill>
                  <a:srgbClr val="434343"/>
                </a:solidFill>
                <a:latin typeface="Franklin Gothic Book" pitchFamily="34" charset="0"/>
                <a:hlinkClick r:id="rId3"/>
              </a:rPr>
              <a:t>http://fcggroupcreative.com</a:t>
            </a:r>
            <a:endParaRPr lang="en-US" sz="4000" b="1" dirty="0" smtClean="0">
              <a:solidFill>
                <a:srgbClr val="434343"/>
              </a:solidFill>
              <a:latin typeface="Franklin Gothic Book" pitchFamily="34" charset="0"/>
            </a:endParaRPr>
          </a:p>
          <a:p>
            <a:pPr algn="ctr"/>
            <a:r>
              <a:rPr lang="en-US" sz="4000" b="1" dirty="0" smtClean="0">
                <a:solidFill>
                  <a:srgbClr val="434343"/>
                </a:solidFill>
                <a:latin typeface="Franklin Gothic Book" pitchFamily="34" charset="0"/>
              </a:rPr>
              <a:t>918.280.0006</a:t>
            </a:r>
            <a:endParaRPr lang="en-US" sz="2000" b="1" dirty="0" smtClean="0">
              <a:solidFill>
                <a:srgbClr val="434343"/>
              </a:solidFill>
              <a:latin typeface="Franklin Gothic Book" pitchFamily="34" charset="0"/>
            </a:endParaRPr>
          </a:p>
          <a:p>
            <a:pPr algn="ctr"/>
            <a:r>
              <a:rPr lang="en-US" sz="2000" b="1" dirty="0" smtClean="0">
                <a:solidFill>
                  <a:srgbClr val="434343"/>
                </a:solidFill>
                <a:latin typeface="Franklin Gothic Book" pitchFamily="34" charset="0"/>
              </a:rPr>
              <a:t>5566 S. 79</a:t>
            </a:r>
            <a:r>
              <a:rPr lang="en-US" sz="2000" b="1" baseline="30000" dirty="0" smtClean="0">
                <a:solidFill>
                  <a:srgbClr val="434343"/>
                </a:solidFill>
                <a:latin typeface="Franklin Gothic Book" pitchFamily="34" charset="0"/>
              </a:rPr>
              <a:t>th</a:t>
            </a:r>
            <a:r>
              <a:rPr lang="en-US" sz="2000" b="1" dirty="0" smtClean="0">
                <a:solidFill>
                  <a:srgbClr val="434343"/>
                </a:solidFill>
                <a:latin typeface="Franklin Gothic Book" pitchFamily="34" charset="0"/>
              </a:rPr>
              <a:t> E. Place, Suite C</a:t>
            </a:r>
            <a:endParaRPr lang="en-US" sz="2000" b="1" dirty="0">
              <a:solidFill>
                <a:srgbClr val="434343"/>
              </a:solidFill>
              <a:latin typeface="Franklin Gothic Book" pitchFamily="34" charset="0"/>
            </a:endParaRPr>
          </a:p>
        </p:txBody>
      </p:sp>
      <p:sp>
        <p:nvSpPr>
          <p:cNvPr id="12" name="TextBox 11"/>
          <p:cNvSpPr txBox="1"/>
          <p:nvPr/>
        </p:nvSpPr>
        <p:spPr>
          <a:xfrm>
            <a:off x="1981200" y="552271"/>
            <a:ext cx="7010400" cy="923330"/>
          </a:xfrm>
          <a:prstGeom prst="rect">
            <a:avLst/>
          </a:prstGeom>
          <a:noFill/>
        </p:spPr>
        <p:txBody>
          <a:bodyPr wrap="square" rtlCol="0">
            <a:spAutoFit/>
          </a:bodyPr>
          <a:lstStyle/>
          <a:p>
            <a:pPr algn="ctr"/>
            <a:r>
              <a:rPr lang="en-US" sz="5400" b="1" dirty="0" smtClean="0">
                <a:solidFill>
                  <a:srgbClr val="434343"/>
                </a:solidFill>
                <a:latin typeface="Franklin Gothic Book" pitchFamily="34" charset="0"/>
              </a:rPr>
              <a:t>Ready for Success?</a:t>
            </a:r>
            <a:endParaRPr lang="en-US" sz="5400" b="1" dirty="0">
              <a:solidFill>
                <a:srgbClr val="434343"/>
              </a:solidFill>
              <a:latin typeface="Franklin Gothic Book"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297558870"/>
              </p:ext>
            </p:extLst>
          </p:nvPr>
        </p:nvGraphicFramePr>
        <p:xfrm>
          <a:off x="533400" y="4800600"/>
          <a:ext cx="8001000" cy="1960880"/>
        </p:xfrm>
        <a:graphic>
          <a:graphicData uri="http://schemas.openxmlformats.org/drawingml/2006/table">
            <a:tbl>
              <a:tblPr firstRow="1" bandCol="1">
                <a:tableStyleId>{72833802-FEF1-4C79-8D5D-14CF1EAF98D9}</a:tableStyleId>
              </a:tblPr>
              <a:tblGrid>
                <a:gridCol w="2000250"/>
                <a:gridCol w="2000250"/>
                <a:gridCol w="2000250"/>
                <a:gridCol w="2000250"/>
              </a:tblGrid>
              <a:tr h="731672">
                <a:tc>
                  <a:txBody>
                    <a:bodyPr/>
                    <a:lstStyle/>
                    <a:p>
                      <a:endParaRPr lang="en-US" dirty="0">
                        <a:latin typeface="Franklin Gothic Book" panose="020B0503020102020204" pitchFamily="34" charset="0"/>
                      </a:endParaRPr>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dirty="0">
                        <a:latin typeface="Franklin Gothic Book" panose="020B0503020102020204" pitchFamily="34" charset="0"/>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dirty="0">
                        <a:latin typeface="Franklin Gothic Book" panose="020B0503020102020204" pitchFamily="34" charset="0"/>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dirty="0">
                        <a:latin typeface="Franklin Gothic Book" panose="020B0503020102020204" pitchFamily="34" charset="0"/>
                      </a:endParaRP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229208">
                <a:tc>
                  <a:txBody>
                    <a:bodyPr/>
                    <a:lstStyle/>
                    <a:p>
                      <a:pPr algn="ctr"/>
                      <a:r>
                        <a:rPr lang="en-US" sz="1600" b="1" dirty="0" smtClean="0">
                          <a:latin typeface="Franklin Gothic Book" panose="020B0503020102020204" pitchFamily="34" charset="0"/>
                        </a:rPr>
                        <a:t>MANAGEMENT </a:t>
                      </a:r>
                      <a:r>
                        <a:rPr lang="en-US" sz="1600" dirty="0" smtClean="0">
                          <a:latin typeface="Franklin Gothic Book" panose="020B0503020102020204" pitchFamily="34" charset="0"/>
                        </a:rPr>
                        <a:t>CONSULTING</a:t>
                      </a:r>
                      <a:endParaRPr lang="en-US" sz="1600" dirty="0">
                        <a:latin typeface="Franklin Gothic Book" panose="020B0503020102020204" pitchFamily="34" charset="0"/>
                      </a:endParaRPr>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600" b="1" dirty="0" smtClean="0">
                          <a:latin typeface="Franklin Gothic Book" panose="020B0503020102020204" pitchFamily="34" charset="0"/>
                        </a:rPr>
                        <a:t>BUSINESS PLAN </a:t>
                      </a:r>
                      <a:r>
                        <a:rPr lang="en-US" sz="1600" dirty="0" smtClean="0">
                          <a:latin typeface="Franklin Gothic Book" panose="020B0503020102020204" pitchFamily="34" charset="0"/>
                        </a:rPr>
                        <a:t>DEVELOPMENT</a:t>
                      </a:r>
                      <a:endParaRPr lang="en-US" sz="1600" dirty="0">
                        <a:latin typeface="Franklin Gothic Book" panose="020B0503020102020204" pitchFamily="34" charset="0"/>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600" b="1" dirty="0" smtClean="0">
                          <a:latin typeface="Franklin Gothic Book" panose="020B0503020102020204" pitchFamily="34" charset="0"/>
                        </a:rPr>
                        <a:t>MARKETING</a:t>
                      </a:r>
                    </a:p>
                    <a:p>
                      <a:pPr algn="ctr"/>
                      <a:r>
                        <a:rPr lang="en-US" sz="1600" dirty="0" smtClean="0">
                          <a:latin typeface="Franklin Gothic Book" panose="020B0503020102020204" pitchFamily="34" charset="0"/>
                        </a:rPr>
                        <a:t>&amp; ANALYTICS</a:t>
                      </a:r>
                      <a:endParaRPr lang="en-US" sz="1600" dirty="0">
                        <a:latin typeface="Franklin Gothic Book" panose="020B0503020102020204" pitchFamily="34" charset="0"/>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sz="1600" b="1" dirty="0" smtClean="0">
                          <a:latin typeface="Franklin Gothic Book" panose="020B0503020102020204" pitchFamily="34" charset="0"/>
                        </a:rPr>
                        <a:t>RFP &amp; PROPOSAL</a:t>
                      </a:r>
                    </a:p>
                    <a:p>
                      <a:pPr algn="ctr"/>
                      <a:r>
                        <a:rPr lang="en-US" sz="1600" dirty="0" smtClean="0">
                          <a:latin typeface="Franklin Gothic Book" panose="020B0503020102020204" pitchFamily="34" charset="0"/>
                        </a:rPr>
                        <a:t>DEVELOPMENT</a:t>
                      </a:r>
                      <a:endParaRPr lang="en-US" sz="1600" dirty="0">
                        <a:latin typeface="Franklin Gothic Book" panose="020B0503020102020204" pitchFamily="34" charset="0"/>
                      </a:endParaRP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bl>
          </a:graphicData>
        </a:graphic>
      </p:graphicFrame>
      <p:pic>
        <p:nvPicPr>
          <p:cNvPr id="10" name="Picture 9"/>
          <p:cNvPicPr>
            <a:picLocks noChangeAspect="1"/>
          </p:cNvPicPr>
          <p:nvPr/>
        </p:nvPicPr>
        <p:blipFill>
          <a:blip r:embed="rId4"/>
          <a:stretch>
            <a:fillRect/>
          </a:stretch>
        </p:blipFill>
        <p:spPr>
          <a:xfrm>
            <a:off x="1219200" y="4832639"/>
            <a:ext cx="640080" cy="785841"/>
          </a:xfrm>
          <a:prstGeom prst="rect">
            <a:avLst/>
          </a:prstGeom>
        </p:spPr>
      </p:pic>
      <p:pic>
        <p:nvPicPr>
          <p:cNvPr id="7" name="Picture 6"/>
          <p:cNvPicPr>
            <a:picLocks noChangeAspect="1"/>
          </p:cNvPicPr>
          <p:nvPr/>
        </p:nvPicPr>
        <p:blipFill>
          <a:blip r:embed="rId5"/>
          <a:stretch>
            <a:fillRect/>
          </a:stretch>
        </p:blipFill>
        <p:spPr>
          <a:xfrm>
            <a:off x="3276600" y="4866252"/>
            <a:ext cx="640080" cy="620535"/>
          </a:xfrm>
          <a:prstGeom prst="rect">
            <a:avLst/>
          </a:prstGeom>
        </p:spPr>
      </p:pic>
      <p:pic>
        <p:nvPicPr>
          <p:cNvPr id="13" name="Picture 12"/>
          <p:cNvPicPr>
            <a:picLocks noChangeAspect="1"/>
          </p:cNvPicPr>
          <p:nvPr/>
        </p:nvPicPr>
        <p:blipFill>
          <a:blip r:embed="rId6"/>
          <a:stretch>
            <a:fillRect/>
          </a:stretch>
        </p:blipFill>
        <p:spPr>
          <a:xfrm>
            <a:off x="7259414" y="4856480"/>
            <a:ext cx="640080" cy="625421"/>
          </a:xfrm>
          <a:prstGeom prst="rect">
            <a:avLst/>
          </a:prstGeom>
        </p:spPr>
      </p:pic>
      <p:pic>
        <p:nvPicPr>
          <p:cNvPr id="14" name="Picture 13"/>
          <p:cNvPicPr>
            <a:picLocks noChangeAspect="1"/>
          </p:cNvPicPr>
          <p:nvPr/>
        </p:nvPicPr>
        <p:blipFill>
          <a:blip r:embed="rId7"/>
          <a:stretch>
            <a:fillRect/>
          </a:stretch>
        </p:blipFill>
        <p:spPr>
          <a:xfrm>
            <a:off x="5120640" y="4852959"/>
            <a:ext cx="731520" cy="658972"/>
          </a:xfrm>
          <a:prstGeom prst="rect">
            <a:avLst/>
          </a:prstGeom>
        </p:spPr>
      </p:pic>
    </p:spTree>
    <p:extLst>
      <p:ext uri="{BB962C8B-B14F-4D97-AF65-F5344CB8AC3E}">
        <p14:creationId xmlns:p14="http://schemas.microsoft.com/office/powerpoint/2010/main" val="13928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Rectangle 4"/>
          <p:cNvSpPr/>
          <p:nvPr/>
        </p:nvSpPr>
        <p:spPr>
          <a:xfrm>
            <a:off x="1371600" y="1929825"/>
            <a:ext cx="7010400" cy="3657600"/>
          </a:xfrm>
          <a:prstGeom prst="rect">
            <a:avLst/>
          </a:prstGeom>
          <a:noFill/>
          <a:ln w="9525">
            <a:solidFill>
              <a:schemeClr val="bg1">
                <a:alpha val="3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What </a:t>
            </a:r>
            <a:r>
              <a:rPr lang="en-US" sz="4400" dirty="0" smtClean="0">
                <a:solidFill>
                  <a:prstClr val="white"/>
                </a:solidFill>
              </a:rPr>
              <a:t>do you do when? </a:t>
            </a:r>
            <a:r>
              <a:rPr lang="en-US" sz="6600" b="1" dirty="0" smtClean="0">
                <a:solidFill>
                  <a:srgbClr val="FF7C80"/>
                </a:solidFill>
              </a:rPr>
              <a:t>Your career feels off track?</a:t>
            </a:r>
            <a:endParaRPr lang="en-US" sz="4400" dirty="0" smtClean="0">
              <a:solidFill>
                <a:prstClr val="white"/>
              </a:solidFill>
            </a:endParaRPr>
          </a:p>
          <a:p>
            <a:pPr algn="ctr"/>
            <a:endParaRPr lang="en-US" sz="2000" dirty="0" smtClean="0">
              <a:solidFill>
                <a:prstClr val="white"/>
              </a:solidFill>
            </a:endParaRPr>
          </a:p>
        </p:txBody>
      </p:sp>
      <p:sp>
        <p:nvSpPr>
          <p:cNvPr id="7" name="TextBox 6"/>
          <p:cNvSpPr txBox="1"/>
          <p:nvPr/>
        </p:nvSpPr>
        <p:spPr>
          <a:xfrm>
            <a:off x="0" y="5587425"/>
            <a:ext cx="9144000" cy="461665"/>
          </a:xfrm>
          <a:prstGeom prst="rect">
            <a:avLst/>
          </a:prstGeom>
          <a:noFill/>
        </p:spPr>
        <p:txBody>
          <a:bodyPr wrap="square" rtlCol="0">
            <a:spAutoFit/>
          </a:bodyPr>
          <a:lstStyle/>
          <a:p>
            <a:pPr algn="ctr"/>
            <a:r>
              <a:rPr lang="en-US" sz="2400" dirty="0" smtClean="0">
                <a:solidFill>
                  <a:prstClr val="white"/>
                </a:solidFill>
                <a:latin typeface="Gill Sans MT Condensed" pitchFamily="34" charset="0"/>
              </a:rPr>
              <a:t>Identifying the signs, behaviors and metrics that it’s time for a career tune-up</a:t>
            </a:r>
            <a:endParaRPr lang="en-US" sz="2400" dirty="0">
              <a:solidFill>
                <a:prstClr val="white"/>
              </a:solidFill>
              <a:latin typeface="Gill Sans MT Condensed" pitchFamily="34" charset="0"/>
            </a:endParaRPr>
          </a:p>
        </p:txBody>
      </p:sp>
      <p:sp>
        <p:nvSpPr>
          <p:cNvPr id="2" name="Rectangle 1"/>
          <p:cNvSpPr/>
          <p:nvPr/>
        </p:nvSpPr>
        <p:spPr>
          <a:xfrm>
            <a:off x="152400" y="46672"/>
            <a:ext cx="6019800" cy="369332"/>
          </a:xfrm>
          <a:prstGeom prst="rect">
            <a:avLst/>
          </a:prstGeom>
        </p:spPr>
        <p:txBody>
          <a:bodyPr wrap="square">
            <a:spAutoFit/>
          </a:bodyPr>
          <a:lstStyle/>
          <a:p>
            <a:endParaRPr lang="en-US" b="1" dirty="0" smtClean="0">
              <a:solidFill>
                <a:schemeClr val="bg1"/>
              </a:solidFill>
            </a:endParaRPr>
          </a:p>
        </p:txBody>
      </p:sp>
    </p:spTree>
    <p:extLst>
      <p:ext uri="{BB962C8B-B14F-4D97-AF65-F5344CB8AC3E}">
        <p14:creationId xmlns:p14="http://schemas.microsoft.com/office/powerpoint/2010/main" val="6285264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90261 -4.07956E-6 L 0.19479 -4.07956E-6 L 1.38889E-6 -4.07956E-6 " pathEditMode="relative" ptsTypes="AAA">
                                      <p:cBhvr>
                                        <p:cTn id="6" dur="2000" fill="hold"/>
                                        <p:tgtEl>
                                          <p:spTgt spid="5"/>
                                        </p:tgtEl>
                                        <p:attrNameLst>
                                          <p:attrName>ppt_x</p:attrName>
                                          <p:attrName>ppt_y</p:attrName>
                                        </p:attrNameLst>
                                      </p:cBhvr>
                                    </p:animMotion>
                                  </p:childTnLst>
                                </p:cTn>
                              </p:par>
                              <p:par>
                                <p:cTn id="7" presetID="47" presetClass="entr" presetSubtype="0" fill="hold" grpId="0" nodeType="withEffect">
                                  <p:stCondLst>
                                    <p:cond delay="150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1000"/>
                                        <p:tgtEl>
                                          <p:spTgt spid="7"/>
                                        </p:tgtEl>
                                      </p:cBhvr>
                                    </p:animEffect>
                                    <p:anim calcmode="lin" valueType="num">
                                      <p:cBhvr>
                                        <p:cTn id="10" dur="1000" fill="hold"/>
                                        <p:tgtEl>
                                          <p:spTgt spid="7"/>
                                        </p:tgtEl>
                                        <p:attrNameLst>
                                          <p:attrName>ppt_x</p:attrName>
                                        </p:attrNameLst>
                                      </p:cBhvr>
                                      <p:tavLst>
                                        <p:tav tm="0">
                                          <p:val>
                                            <p:strVal val="#ppt_x"/>
                                          </p:val>
                                        </p:tav>
                                        <p:tav tm="100000">
                                          <p:val>
                                            <p:strVal val="#ppt_x"/>
                                          </p:val>
                                        </p:tav>
                                      </p:tavLst>
                                    </p:anim>
                                    <p:anim calcmode="lin" valueType="num">
                                      <p:cBhvr>
                                        <p:cTn id="1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905000" y="533400"/>
            <a:ext cx="6553200" cy="584775"/>
          </a:xfrm>
          <a:prstGeom prst="rect">
            <a:avLst/>
          </a:prstGeom>
          <a:noFill/>
        </p:spPr>
        <p:txBody>
          <a:bodyPr wrap="square" rtlCol="0">
            <a:spAutoFit/>
          </a:bodyPr>
          <a:lstStyle/>
          <a:p>
            <a:pPr algn="ctr"/>
            <a:r>
              <a:rPr lang="en-US" sz="3200" dirty="0" smtClean="0">
                <a:latin typeface="+mj-lt"/>
              </a:rPr>
              <a:t>Determine Your Career Path</a:t>
            </a:r>
            <a:endParaRPr lang="en-US" sz="3200" dirty="0">
              <a:latin typeface="+mj-lt"/>
            </a:endParaRPr>
          </a:p>
        </p:txBody>
      </p:sp>
      <p:graphicFrame>
        <p:nvGraphicFramePr>
          <p:cNvPr id="4" name="Diagram 3"/>
          <p:cNvGraphicFramePr/>
          <p:nvPr>
            <p:extLst>
              <p:ext uri="{D42A27DB-BD31-4B8C-83A1-F6EECF244321}">
                <p14:modId xmlns:p14="http://schemas.microsoft.com/office/powerpoint/2010/main" val="3464586842"/>
              </p:ext>
            </p:extLst>
          </p:nvPr>
        </p:nvGraphicFramePr>
        <p:xfrm>
          <a:off x="685800" y="1219200"/>
          <a:ext cx="81534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Oval 1"/>
          <p:cNvSpPr/>
          <p:nvPr/>
        </p:nvSpPr>
        <p:spPr>
          <a:xfrm>
            <a:off x="4191000" y="3200401"/>
            <a:ext cx="1143000" cy="114299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8"/>
          <a:stretch>
            <a:fillRect/>
          </a:stretch>
        </p:blipFill>
        <p:spPr>
          <a:xfrm>
            <a:off x="4340437" y="3934650"/>
            <a:ext cx="612563" cy="789750"/>
          </a:xfrm>
          <a:prstGeom prst="rect">
            <a:avLst/>
          </a:prstGeom>
        </p:spPr>
      </p:pic>
    </p:spTree>
    <p:extLst>
      <p:ext uri="{BB962C8B-B14F-4D97-AF65-F5344CB8AC3E}">
        <p14:creationId xmlns:p14="http://schemas.microsoft.com/office/powerpoint/2010/main" val="32472102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15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sp>
        <p:nvSpPr>
          <p:cNvPr id="9" name="TextBox 8"/>
          <p:cNvSpPr txBox="1"/>
          <p:nvPr/>
        </p:nvSpPr>
        <p:spPr>
          <a:xfrm>
            <a:off x="381000" y="1752600"/>
            <a:ext cx="4191000" cy="2169825"/>
          </a:xfrm>
          <a:prstGeom prst="rect">
            <a:avLst/>
          </a:prstGeom>
          <a:noFill/>
        </p:spPr>
        <p:txBody>
          <a:bodyPr wrap="square" rtlCol="0">
            <a:spAutoFit/>
          </a:bodyPr>
          <a:lstStyle/>
          <a:p>
            <a:r>
              <a:rPr lang="en-US" sz="4500" b="1" dirty="0" smtClean="0">
                <a:solidFill>
                  <a:srgbClr val="434343"/>
                </a:solidFill>
                <a:latin typeface="Franklin Gothic Book" pitchFamily="34" charset="0"/>
              </a:rPr>
              <a:t>Who </a:t>
            </a:r>
          </a:p>
          <a:p>
            <a:r>
              <a:rPr lang="en-US" sz="4500" b="1" dirty="0" smtClean="0">
                <a:solidFill>
                  <a:srgbClr val="434343"/>
                </a:solidFill>
                <a:latin typeface="Franklin Gothic Book" pitchFamily="34" charset="0"/>
              </a:rPr>
              <a:t>is in YOUR network?</a:t>
            </a:r>
            <a:endParaRPr lang="en-US" sz="4500" b="1" dirty="0">
              <a:solidFill>
                <a:srgbClr val="434343"/>
              </a:solidFill>
              <a:latin typeface="Franklin Gothic Book" pitchFamily="34" charset="0"/>
            </a:endParaRPr>
          </a:p>
        </p:txBody>
      </p:sp>
      <p:grpSp>
        <p:nvGrpSpPr>
          <p:cNvPr id="16" name="Group 15"/>
          <p:cNvGrpSpPr/>
          <p:nvPr/>
        </p:nvGrpSpPr>
        <p:grpSpPr>
          <a:xfrm>
            <a:off x="4343400" y="1088486"/>
            <a:ext cx="1861668" cy="1664719"/>
            <a:chOff x="-4699196" y="6163608"/>
            <a:chExt cx="1861668" cy="1664719"/>
          </a:xfrm>
        </p:grpSpPr>
        <p:sp>
          <p:nvSpPr>
            <p:cNvPr id="17" name="TextBox 1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944614">
              <a:off x="-4614407" y="6660026"/>
              <a:ext cx="1776879" cy="923330"/>
            </a:xfrm>
            <a:prstGeom prst="rect">
              <a:avLst/>
            </a:prstGeom>
            <a:noFill/>
          </p:spPr>
          <p:txBody>
            <a:bodyPr wrap="square" rtlCol="0">
              <a:spAutoFit/>
            </a:bodyPr>
            <a:lstStyle/>
            <a:p>
              <a:r>
                <a:rPr lang="en-US" dirty="0" smtClean="0">
                  <a:latin typeface="Franklin Gothic Book" pitchFamily="34" charset="0"/>
                  <a:ea typeface="Tahoma" pitchFamily="34" charset="0"/>
                  <a:cs typeface="Lucida Grande" pitchFamily="2" charset="0"/>
                </a:rPr>
                <a:t>[Personal]</a:t>
              </a:r>
              <a:endParaRPr lang="en-US" dirty="0" smtClean="0">
                <a:latin typeface="Franklin Gothic Book" pitchFamily="34" charset="0"/>
                <a:ea typeface="Tahoma" pitchFamily="34" charset="0"/>
                <a:cs typeface="Lucida Grande" pitchFamily="2" charset="0"/>
              </a:endParaRPr>
            </a:p>
            <a:p>
              <a:r>
                <a:rPr lang="en-US" dirty="0" smtClean="0">
                  <a:latin typeface="Franklin Gothic Book" pitchFamily="34" charset="0"/>
                  <a:ea typeface="Tahoma" pitchFamily="34" charset="0"/>
                  <a:cs typeface="Lucida Grande" pitchFamily="2" charset="0"/>
                </a:rPr>
                <a:t>[Professional]</a:t>
              </a:r>
              <a:endParaRPr lang="en-US" dirty="0" smtClean="0">
                <a:latin typeface="Franklin Gothic Book" pitchFamily="34" charset="0"/>
                <a:ea typeface="Tahoma" pitchFamily="34" charset="0"/>
                <a:cs typeface="Lucida Grande" pitchFamily="2" charset="0"/>
              </a:endParaRPr>
            </a:p>
            <a:p>
              <a:r>
                <a:rPr lang="en-US" dirty="0" smtClean="0">
                  <a:latin typeface="Franklin Gothic Book" pitchFamily="34" charset="0"/>
                  <a:ea typeface="Tahoma" pitchFamily="34" charset="0"/>
                  <a:cs typeface="Lucida Grande" pitchFamily="2" charset="0"/>
                </a:rPr>
                <a:t>[Organizations]</a:t>
              </a:r>
              <a:endParaRPr lang="en-US" dirty="0">
                <a:latin typeface="Franklin Gothic Book" pitchFamily="34" charset="0"/>
                <a:ea typeface="Tahoma" pitchFamily="34" charset="0"/>
                <a:cs typeface="Lucida Grande" pitchFamily="2" charset="0"/>
              </a:endParaRP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Rectangle 1"/>
          <p:cNvSpPr/>
          <p:nvPr/>
        </p:nvSpPr>
        <p:spPr>
          <a:xfrm>
            <a:off x="609600" y="4723412"/>
            <a:ext cx="4340162" cy="1477328"/>
          </a:xfrm>
          <a:prstGeom prst="rect">
            <a:avLst/>
          </a:prstGeom>
        </p:spPr>
        <p:txBody>
          <a:bodyPr wrap="none">
            <a:spAutoFit/>
          </a:bodyPr>
          <a:lstStyle/>
          <a:p>
            <a:r>
              <a:rPr lang="en-US" b="1" u="sng" dirty="0" smtClean="0">
                <a:latin typeface="Franklin Gothic Book" pitchFamily="34" charset="0"/>
                <a:ea typeface="Tahoma" pitchFamily="34" charset="0"/>
                <a:cs typeface="Lucida Grande" pitchFamily="2" charset="0"/>
              </a:rPr>
              <a:t>Task 1 </a:t>
            </a:r>
          </a:p>
          <a:p>
            <a:endParaRPr lang="en-US" b="1" u="sng" dirty="0" smtClean="0">
              <a:latin typeface="Franklin Gothic Book" pitchFamily="34" charset="0"/>
              <a:ea typeface="Tahoma" pitchFamily="34" charset="0"/>
              <a:cs typeface="Lucida Grande" pitchFamily="2" charset="0"/>
            </a:endParaRPr>
          </a:p>
          <a:p>
            <a:r>
              <a:rPr lang="en-US" dirty="0" smtClean="0">
                <a:latin typeface="Franklin Gothic Book" pitchFamily="34" charset="0"/>
                <a:ea typeface="Tahoma" pitchFamily="34" charset="0"/>
                <a:cs typeface="Lucida Grande" pitchFamily="2" charset="0"/>
              </a:rPr>
              <a:t>List top 3 in each group who can help </a:t>
            </a:r>
            <a:r>
              <a:rPr lang="en-US" b="1" dirty="0" smtClean="0">
                <a:latin typeface="Franklin Gothic Book" pitchFamily="34" charset="0"/>
                <a:ea typeface="Tahoma" pitchFamily="34" charset="0"/>
                <a:cs typeface="Lucida Grande" pitchFamily="2" charset="0"/>
              </a:rPr>
              <a:t>YOU.</a:t>
            </a:r>
          </a:p>
          <a:p>
            <a:endParaRPr lang="en-US" dirty="0">
              <a:latin typeface="Franklin Gothic Book" pitchFamily="34" charset="0"/>
              <a:ea typeface="Tahoma" pitchFamily="34" charset="0"/>
              <a:cs typeface="Lucida Grande" pitchFamily="2" charset="0"/>
            </a:endParaRPr>
          </a:p>
          <a:p>
            <a:r>
              <a:rPr lang="en-US" dirty="0">
                <a:latin typeface="Franklin Gothic Book" pitchFamily="34" charset="0"/>
                <a:ea typeface="Tahoma" pitchFamily="34" charset="0"/>
                <a:cs typeface="Lucida Grande" pitchFamily="2" charset="0"/>
              </a:rPr>
              <a:t>List top 3 </a:t>
            </a:r>
            <a:r>
              <a:rPr lang="en-US" dirty="0" smtClean="0">
                <a:latin typeface="Franklin Gothic Book" pitchFamily="34" charset="0"/>
                <a:ea typeface="Tahoma" pitchFamily="34" charset="0"/>
                <a:cs typeface="Lucida Grande" pitchFamily="2" charset="0"/>
              </a:rPr>
              <a:t>in each group who </a:t>
            </a:r>
            <a:r>
              <a:rPr lang="en-US" b="1" dirty="0" smtClean="0">
                <a:latin typeface="Franklin Gothic Book" pitchFamily="34" charset="0"/>
                <a:ea typeface="Tahoma" pitchFamily="34" charset="0"/>
                <a:cs typeface="Lucida Grande" pitchFamily="2" charset="0"/>
              </a:rPr>
              <a:t>YOU</a:t>
            </a:r>
            <a:r>
              <a:rPr lang="en-US" dirty="0" smtClean="0">
                <a:latin typeface="Franklin Gothic Book" pitchFamily="34" charset="0"/>
                <a:ea typeface="Tahoma" pitchFamily="34" charset="0"/>
                <a:cs typeface="Lucida Grande" pitchFamily="2" charset="0"/>
              </a:rPr>
              <a:t> can help.</a:t>
            </a:r>
            <a:endParaRPr lang="en-US" dirty="0">
              <a:latin typeface="Franklin Gothic Book" pitchFamily="34" charset="0"/>
              <a:ea typeface="Tahoma" pitchFamily="34" charset="0"/>
              <a:cs typeface="Lucida Grande" pitchFamily="2" charset="0"/>
            </a:endParaRPr>
          </a:p>
        </p:txBody>
      </p:sp>
    </p:spTree>
    <p:extLst>
      <p:ext uri="{BB962C8B-B14F-4D97-AF65-F5344CB8AC3E}">
        <p14:creationId xmlns:p14="http://schemas.microsoft.com/office/powerpoint/2010/main" val="1797201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485" y="1601227"/>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44" y="2518822"/>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Key Performance Metrics – On the Job or self-evaluation</a:t>
            </a:r>
            <a:endParaRPr lang="en-US" sz="2800" kern="1200" dirty="0">
              <a:solidFill>
                <a:srgbClr val="404040"/>
              </a:solidFill>
              <a:latin typeface="Franklin Gothic Book" pitchFamily="34" charset="0"/>
              <a:cs typeface="News Gothic MT"/>
            </a:endParaRPr>
          </a:p>
        </p:txBody>
      </p:sp>
      <p:sp>
        <p:nvSpPr>
          <p:cNvPr id="35" name="Rectangle 34"/>
          <p:cNvSpPr/>
          <p:nvPr/>
        </p:nvSpPr>
        <p:spPr>
          <a:xfrm>
            <a:off x="1800244" y="3619597"/>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How </a:t>
            </a:r>
            <a:r>
              <a:rPr lang="en-US" sz="2800" kern="1200" dirty="0" smtClean="0">
                <a:solidFill>
                  <a:srgbClr val="404040"/>
                </a:solidFill>
                <a:latin typeface="Franklin Gothic Book" pitchFamily="34" charset="0"/>
                <a:cs typeface="News Gothic MT"/>
              </a:rPr>
              <a:t>do you present </a:t>
            </a:r>
            <a:r>
              <a:rPr lang="en-US" sz="2800" kern="1200" dirty="0" smtClean="0">
                <a:solidFill>
                  <a:srgbClr val="404040"/>
                </a:solidFill>
                <a:latin typeface="Franklin Gothic Book" pitchFamily="34" charset="0"/>
                <a:cs typeface="News Gothic MT"/>
              </a:rPr>
              <a:t>Your </a:t>
            </a:r>
            <a:r>
              <a:rPr lang="en-US" sz="2800" b="1" kern="1200" dirty="0" smtClean="0">
                <a:solidFill>
                  <a:srgbClr val="404040"/>
                </a:solidFill>
                <a:latin typeface="Franklin Gothic Book" pitchFamily="34" charset="0"/>
                <a:cs typeface="News Gothic MT"/>
              </a:rPr>
              <a:t>Value</a:t>
            </a:r>
            <a:r>
              <a:rPr lang="en-US" sz="2800" kern="1200" dirty="0" smtClean="0">
                <a:solidFill>
                  <a:srgbClr val="404040"/>
                </a:solidFill>
                <a:latin typeface="Franklin Gothic Book" pitchFamily="34" charset="0"/>
                <a:cs typeface="News Gothic MT"/>
              </a:rPr>
              <a:t> to others? </a:t>
            </a:r>
            <a:endParaRPr lang="en-US" sz="2800" kern="1200" dirty="0">
              <a:solidFill>
                <a:srgbClr val="404040"/>
              </a:solidFill>
              <a:latin typeface="Franklin Gothic Book" pitchFamily="34" charset="0"/>
              <a:cs typeface="News Gothic MT"/>
            </a:endParaRPr>
          </a:p>
        </p:txBody>
      </p:sp>
      <p:sp>
        <p:nvSpPr>
          <p:cNvPr id="36" name="Rectangle 35"/>
          <p:cNvSpPr/>
          <p:nvPr/>
        </p:nvSpPr>
        <p:spPr>
          <a:xfrm>
            <a:off x="1800244" y="4652640"/>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dirty="0" smtClean="0">
                <a:solidFill>
                  <a:srgbClr val="404040"/>
                </a:solidFill>
                <a:latin typeface="Franklin Gothic Book" pitchFamily="34" charset="0"/>
                <a:cs typeface="News Gothic MT"/>
              </a:rPr>
              <a:t>What can others say about you?</a:t>
            </a:r>
            <a:endParaRPr lang="en-US" sz="2800" kern="1200" dirty="0">
              <a:solidFill>
                <a:srgbClr val="404040"/>
              </a:solidFill>
              <a:latin typeface="Franklin Gothic Book" pitchFamily="34" charset="0"/>
              <a:cs typeface="News Gothic MT"/>
            </a:endParaRPr>
          </a:p>
        </p:txBody>
      </p:sp>
      <p:cxnSp>
        <p:nvCxnSpPr>
          <p:cNvPr id="37" name="Straight Connector 36"/>
          <p:cNvCxnSpPr/>
          <p:nvPr/>
        </p:nvCxnSpPr>
        <p:spPr>
          <a:xfrm>
            <a:off x="0" y="282258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726" y="2361154"/>
            <a:ext cx="914400" cy="91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39" name="TextBox 38"/>
          <p:cNvSpPr txBox="1"/>
          <p:nvPr/>
        </p:nvSpPr>
        <p:spPr>
          <a:xfrm>
            <a:off x="626074" y="2361154"/>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1</a:t>
            </a:r>
            <a:endParaRPr lang="en-US" sz="4800" dirty="0">
              <a:solidFill>
                <a:srgbClr val="FFFFFF"/>
              </a:solidFill>
              <a:latin typeface="Franklin Gothic Medium"/>
              <a:cs typeface="Franklin Gothic Medium"/>
            </a:endParaRPr>
          </a:p>
        </p:txBody>
      </p:sp>
      <p:sp>
        <p:nvSpPr>
          <p:cNvPr id="40" name="Oval 39"/>
          <p:cNvSpPr>
            <a:spLocks noChangeAspect="1"/>
          </p:cNvSpPr>
          <p:nvPr/>
        </p:nvSpPr>
        <p:spPr>
          <a:xfrm>
            <a:off x="657726" y="3444996"/>
            <a:ext cx="914400" cy="91440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41" name="Straight Connector 40"/>
          <p:cNvCxnSpPr/>
          <p:nvPr/>
        </p:nvCxnSpPr>
        <p:spPr>
          <a:xfrm>
            <a:off x="4586" y="390642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43689" y="3473842"/>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2</a:t>
            </a:r>
            <a:endParaRPr lang="en-US" sz="4800" dirty="0">
              <a:solidFill>
                <a:srgbClr val="FFFFFF"/>
              </a:solidFill>
              <a:latin typeface="Franklin Gothic Medium"/>
              <a:cs typeface="Franklin Gothic Medium"/>
            </a:endParaRPr>
          </a:p>
        </p:txBody>
      </p:sp>
      <p:sp>
        <p:nvSpPr>
          <p:cNvPr id="43" name="Oval 42"/>
          <p:cNvSpPr>
            <a:spLocks noChangeAspect="1"/>
          </p:cNvSpPr>
          <p:nvPr/>
        </p:nvSpPr>
        <p:spPr>
          <a:xfrm>
            <a:off x="695826" y="4478039"/>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44" name="Straight Connector 43"/>
          <p:cNvCxnSpPr/>
          <p:nvPr/>
        </p:nvCxnSpPr>
        <p:spPr>
          <a:xfrm>
            <a:off x="4586" y="4939472"/>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67228" y="4523973"/>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3</a:t>
            </a:r>
            <a:endParaRPr lang="en-US" sz="4800" dirty="0">
              <a:solidFill>
                <a:srgbClr val="FFFFFF"/>
              </a:solidFill>
              <a:latin typeface="Franklin Gothic Medium"/>
              <a:cs typeface="Franklin Gothic Medium"/>
            </a:endParaRPr>
          </a:p>
        </p:txBody>
      </p:sp>
      <p:sp>
        <p:nvSpPr>
          <p:cNvPr id="57" name="Title 1"/>
          <p:cNvSpPr txBox="1">
            <a:spLocks/>
          </p:cNvSpPr>
          <p:nvPr/>
        </p:nvSpPr>
        <p:spPr>
          <a:xfrm>
            <a:off x="2286000" y="1141847"/>
            <a:ext cx="6096000" cy="929558"/>
          </a:xfrm>
          <a:prstGeom prst="rect">
            <a:avLst/>
          </a:prstGeom>
        </p:spPr>
        <p:txBody>
          <a:bodyPr/>
          <a:lstStyle>
            <a:lvl1pPr algn="l" rtl="0" fontAlgn="base">
              <a:spcBef>
                <a:spcPct val="0"/>
              </a:spcBef>
              <a:spcAft>
                <a:spcPct val="0"/>
              </a:spcAft>
              <a:defRPr sz="3600">
                <a:solidFill>
                  <a:schemeClr val="tx1"/>
                </a:solidFill>
                <a:latin typeface="+mj-lt"/>
                <a:ea typeface="+mj-ea"/>
                <a:cs typeface="+mj-cs"/>
                <a:sym typeface="Helvetica Neue Bold Condensed" charset="0"/>
              </a:defRPr>
            </a:lvl1pPr>
            <a:lvl2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lvl="0" defTabSz="1422400">
              <a:lnSpc>
                <a:spcPct val="90000"/>
              </a:lnSpc>
              <a:spcAft>
                <a:spcPct val="35000"/>
              </a:spcAft>
            </a:pPr>
            <a:r>
              <a:rPr lang="en-US" dirty="0" smtClean="0">
                <a:solidFill>
                  <a:srgbClr val="404040"/>
                </a:solidFill>
                <a:latin typeface="Franklin Gothic Book" pitchFamily="34" charset="0"/>
                <a:cs typeface="News Gothic MT"/>
              </a:rPr>
              <a:t>Your Value Proposition?</a:t>
            </a:r>
            <a:endParaRPr lang="en-US" dirty="0">
              <a:solidFill>
                <a:srgbClr val="404040"/>
              </a:solidFill>
              <a:latin typeface="Franklin Gothic Book" pitchFamily="34" charset="0"/>
              <a:cs typeface="News Gothic MT"/>
            </a:endParaRPr>
          </a:p>
        </p:txBody>
      </p:sp>
    </p:spTree>
    <p:extLst>
      <p:ext uri="{BB962C8B-B14F-4D97-AF65-F5344CB8AC3E}">
        <p14:creationId xmlns:p14="http://schemas.microsoft.com/office/powerpoint/2010/main" val="9423023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KPIs for You</a:t>
            </a:r>
          </a:p>
          <a:p>
            <a:pPr defTabSz="914400">
              <a:lnSpc>
                <a:spcPct val="80000"/>
              </a:lnSpc>
            </a:pPr>
            <a:endParaRPr lang="en-US" sz="3200" dirty="0">
              <a:solidFill>
                <a:srgbClr val="434343"/>
              </a:solidFill>
              <a:latin typeface="Franklin Gothic Book"/>
              <a:cs typeface="Franklin Gothic Book"/>
            </a:endParaRPr>
          </a:p>
        </p:txBody>
      </p:sp>
      <p:sp>
        <p:nvSpPr>
          <p:cNvPr id="5" name="TextBox 4"/>
          <p:cNvSpPr txBox="1"/>
          <p:nvPr/>
        </p:nvSpPr>
        <p:spPr>
          <a:xfrm>
            <a:off x="4343400"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1</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7511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4572000" cy="1828800"/>
          </a:xfrm>
        </p:spPr>
        <p:txBody>
          <a:bodyPr>
            <a:normAutofit/>
          </a:bodyPr>
          <a:lstStyle/>
          <a:p>
            <a:pPr algn="l"/>
            <a:r>
              <a:rPr lang="en-US" sz="3600" dirty="0" smtClean="0">
                <a:solidFill>
                  <a:srgbClr val="434343"/>
                </a:solidFill>
                <a:latin typeface="Franklin Gothic Medium" pitchFamily="34" charset="0"/>
              </a:rPr>
              <a:t>What </a:t>
            </a:r>
            <a:r>
              <a:rPr lang="en-US" sz="3600" dirty="0" smtClean="0">
                <a:solidFill>
                  <a:srgbClr val="434343"/>
                </a:solidFill>
                <a:latin typeface="Franklin Gothic Medium" pitchFamily="34" charset="0"/>
              </a:rPr>
              <a:t>you do best &amp; how is it measured?</a:t>
            </a:r>
            <a:endParaRPr lang="en-US" sz="3600" dirty="0">
              <a:solidFill>
                <a:srgbClr val="434343"/>
              </a:solidFill>
              <a:latin typeface="Franklin Gothic Medium" pitchFamily="34" charset="0"/>
            </a:endParaRPr>
          </a:p>
        </p:txBody>
      </p:sp>
      <p:sp>
        <p:nvSpPr>
          <p:cNvPr id="4" name="Content Placeholder 2"/>
          <p:cNvSpPr txBox="1">
            <a:spLocks/>
          </p:cNvSpPr>
          <p:nvPr/>
        </p:nvSpPr>
        <p:spPr>
          <a:xfrm>
            <a:off x="1219200" y="3810000"/>
            <a:ext cx="6858000" cy="175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latin typeface="Franklin Gothic Book" pitchFamily="34" charset="0"/>
              </a:rPr>
              <a:t>Measuring yourself: </a:t>
            </a:r>
            <a:r>
              <a:rPr lang="en-US" sz="1600" dirty="0" smtClean="0">
                <a:latin typeface="Franklin Gothic Book" pitchFamily="34" charset="0"/>
              </a:rPr>
              <a:t>Either against the goals of your job or position or against the models of successful people who have what you want will help align your reality with your goals.</a:t>
            </a:r>
          </a:p>
          <a:p>
            <a:pPr marL="0" indent="0">
              <a:buFont typeface="Arial" pitchFamily="34" charset="0"/>
              <a:buNone/>
            </a:pPr>
            <a:endParaRPr lang="en-US" sz="1600" dirty="0">
              <a:latin typeface="Franklin Gothic Book" pitchFamily="34" charset="0"/>
            </a:endParaRPr>
          </a:p>
          <a:p>
            <a:pPr marL="0" indent="0">
              <a:buFont typeface="Arial" pitchFamily="34" charset="0"/>
              <a:buNone/>
            </a:pPr>
            <a:r>
              <a:rPr lang="en-US" sz="1600" b="1" dirty="0" smtClean="0">
                <a:latin typeface="Franklin Gothic Book" pitchFamily="34" charset="0"/>
              </a:rPr>
              <a:t>Even the simple things</a:t>
            </a:r>
            <a:r>
              <a:rPr lang="en-US" sz="1600" dirty="0" smtClean="0">
                <a:latin typeface="Franklin Gothic Book" pitchFamily="34" charset="0"/>
              </a:rPr>
              <a:t>: What time do you arrive at the office, what time do you leave?  Are you prepared for customer or work meetings? Do you articulate and follow-up on your commitments and assignments? Do you complete them accurately and with our without the collaboration and input of others?</a:t>
            </a:r>
            <a:endParaRPr lang="en-US" sz="1600" dirty="0">
              <a:latin typeface="Franklin Gothic Book" pitchFamily="34" charset="0"/>
            </a:endParaRPr>
          </a:p>
        </p:txBody>
      </p:sp>
      <p:grpSp>
        <p:nvGrpSpPr>
          <p:cNvPr id="8" name="Group 7"/>
          <p:cNvGrpSpPr/>
          <p:nvPr/>
        </p:nvGrpSpPr>
        <p:grpSpPr>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3283087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How </a:t>
            </a:r>
            <a:r>
              <a:rPr lang="en-US" sz="3200" dirty="0" smtClean="0">
                <a:solidFill>
                  <a:srgbClr val="434343"/>
                </a:solidFill>
                <a:latin typeface="Franklin Gothic Book"/>
                <a:cs typeface="Franklin Gothic Book"/>
              </a:rPr>
              <a:t>do you </a:t>
            </a:r>
            <a:r>
              <a:rPr lang="en-US" sz="3200" dirty="0" smtClean="0">
                <a:solidFill>
                  <a:srgbClr val="434343"/>
                </a:solidFill>
                <a:latin typeface="Franklin Gothic Book"/>
                <a:cs typeface="Franklin Gothic Book"/>
              </a:rPr>
              <a:t>Present Your </a:t>
            </a:r>
            <a:r>
              <a:rPr lang="en-US" sz="3200" b="1" dirty="0" smtClean="0">
                <a:solidFill>
                  <a:srgbClr val="434343"/>
                </a:solidFill>
                <a:latin typeface="Franklin Gothic Book"/>
                <a:cs typeface="Franklin Gothic Book"/>
              </a:rPr>
              <a:t>Value</a:t>
            </a:r>
            <a:r>
              <a:rPr lang="en-US" sz="3200" dirty="0" smtClean="0">
                <a:solidFill>
                  <a:srgbClr val="434343"/>
                </a:solidFill>
                <a:latin typeface="Franklin Gothic Book"/>
                <a:cs typeface="Franklin Gothic Book"/>
              </a:rPr>
              <a:t> to  Others?</a:t>
            </a:r>
            <a:endParaRPr lang="en-US" sz="3200" dirty="0">
              <a:solidFill>
                <a:srgbClr val="434343"/>
              </a:solidFill>
              <a:latin typeface="Franklin Gothic Book"/>
              <a:cs typeface="Franklin Gothic Book"/>
            </a:endParaRPr>
          </a:p>
        </p:txBody>
      </p:sp>
      <p:sp>
        <p:nvSpPr>
          <p:cNvPr id="5" name="TextBox 4"/>
          <p:cNvSpPr txBox="1"/>
          <p:nvPr/>
        </p:nvSpPr>
        <p:spPr>
          <a:xfrm>
            <a:off x="4343400" y="3701176"/>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2</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70979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2565361" y="198044"/>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Your </a:t>
            </a:r>
            <a:r>
              <a:rPr lang="en-US" sz="4400" dirty="0" smtClean="0">
                <a:solidFill>
                  <a:schemeClr val="tx1">
                    <a:lumMod val="65000"/>
                    <a:lumOff val="35000"/>
                  </a:schemeClr>
                </a:solidFill>
                <a:latin typeface="Verdana" pitchFamily="34" charset="0"/>
                <a:ea typeface="Verdana" pitchFamily="34" charset="0"/>
                <a:cs typeface="Verdana" pitchFamily="34" charset="0"/>
              </a:rPr>
              <a:t>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938337"/>
            <a:ext cx="4572000" cy="4691063"/>
          </a:xfrm>
        </p:spPr>
        <p:txBody>
          <a:bodyPr>
            <a:normAutofit fontScale="92500"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Basic details </a:t>
            </a:r>
            <a:r>
              <a:rPr lang="en-US" sz="1600" dirty="0" smtClean="0">
                <a:solidFill>
                  <a:srgbClr val="434343"/>
                </a:solidFill>
                <a:latin typeface="Verdana" pitchFamily="34" charset="0"/>
                <a:ea typeface="Verdana" pitchFamily="34" charset="0"/>
                <a:cs typeface="Verdana" pitchFamily="34" charset="0"/>
              </a:rPr>
              <a:t>about your role</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Key information about </a:t>
            </a:r>
            <a:r>
              <a:rPr lang="en-US" sz="1600" dirty="0" smtClean="0">
                <a:solidFill>
                  <a:srgbClr val="434343"/>
                </a:solidFill>
                <a:latin typeface="Verdana" pitchFamily="34" charset="0"/>
                <a:ea typeface="Verdana" pitchFamily="34" charset="0"/>
                <a:cs typeface="Verdana" pitchFamily="34" charset="0"/>
              </a:rPr>
              <a:t>your company</a:t>
            </a:r>
            <a:endParaRPr lang="en-US" sz="1600" dirty="0" smtClean="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Relevant background info, like education or </a:t>
            </a:r>
            <a:r>
              <a:rPr lang="en-US" sz="1600" dirty="0" smtClean="0">
                <a:solidFill>
                  <a:srgbClr val="434343"/>
                </a:solidFill>
                <a:latin typeface="Verdana" pitchFamily="34" charset="0"/>
                <a:ea typeface="Verdana" pitchFamily="34" charset="0"/>
                <a:cs typeface="Verdana" pitchFamily="34" charset="0"/>
              </a:rPr>
              <a:t>training &amp; skills acquired</a:t>
            </a:r>
            <a:endParaRPr lang="en-US" sz="1600" dirty="0" smtClean="0">
              <a:solidFill>
                <a:srgbClr val="434343"/>
              </a:solidFill>
              <a:latin typeface="Verdana" pitchFamily="34" charset="0"/>
              <a:ea typeface="Verdana" pitchFamily="34" charset="0"/>
              <a:cs typeface="Verdana" pitchFamily="34" charset="0"/>
            </a:endParaRP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Gender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Range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Urbanicity </a:t>
            </a:r>
            <a:r>
              <a:rPr lang="en-US" sz="1600" dirty="0" smtClean="0">
                <a:solidFill>
                  <a:srgbClr val="434343"/>
                </a:solidFill>
                <a:latin typeface="Verdana" pitchFamily="34" charset="0"/>
                <a:ea typeface="Verdana" pitchFamily="34" charset="0"/>
                <a:cs typeface="Verdana" pitchFamily="34" charset="0"/>
              </a:rPr>
              <a:t>(Is your persona urban, suburban, or rural</a:t>
            </a:r>
            <a:r>
              <a:rPr lang="en-US" sz="1600" dirty="0" smtClean="0">
                <a:solidFill>
                  <a:srgbClr val="434343"/>
                </a:solidFill>
                <a:latin typeface="Verdana" pitchFamily="34" charset="0"/>
                <a:ea typeface="Verdana" pitchFamily="34" charset="0"/>
                <a:cs typeface="Verdana" pitchFamily="34" charset="0"/>
              </a:rPr>
              <a:t>?) How does this relate to the </a:t>
            </a:r>
            <a:r>
              <a:rPr lang="en-US" sz="1600" dirty="0" smtClean="0">
                <a:solidFill>
                  <a:srgbClr val="434343"/>
                </a:solidFill>
                <a:latin typeface="Verdana" pitchFamily="34" charset="0"/>
                <a:ea typeface="Verdana" pitchFamily="34" charset="0"/>
                <a:cs typeface="Verdana" pitchFamily="34" charset="0"/>
              </a:rPr>
              <a:t>environment you want success in?</a:t>
            </a:r>
            <a:endParaRPr lang="en-US" sz="1600" dirty="0" smtClean="0">
              <a:solidFill>
                <a:srgbClr val="434343"/>
              </a:solidFill>
              <a:latin typeface="Verdana" pitchFamily="34" charset="0"/>
              <a:ea typeface="Verdana" pitchFamily="34" charset="0"/>
              <a:cs typeface="Verdana" pitchFamily="34" charset="0"/>
            </a:endParaRP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endParaRPr lang="en-US" sz="1600" b="1"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What are the words you use to describe yourself?</a:t>
            </a:r>
            <a:endParaRPr lang="en-US" sz="1600"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What </a:t>
            </a:r>
            <a:r>
              <a:rPr lang="en-US" sz="1600" dirty="0" smtClean="0">
                <a:solidFill>
                  <a:srgbClr val="434343"/>
                </a:solidFill>
                <a:latin typeface="Verdana" pitchFamily="34" charset="0"/>
                <a:ea typeface="Verdana" pitchFamily="34" charset="0"/>
                <a:cs typeface="Verdana" pitchFamily="34" charset="0"/>
              </a:rPr>
              <a:t>do people remember/say about you? (</a:t>
            </a:r>
            <a:r>
              <a:rPr lang="en-US" sz="1600" dirty="0" smtClean="0">
                <a:solidFill>
                  <a:srgbClr val="434343"/>
                </a:solidFill>
                <a:latin typeface="Verdana" pitchFamily="34" charset="0"/>
                <a:ea typeface="Verdana" pitchFamily="34" charset="0"/>
                <a:cs typeface="Verdana" pitchFamily="34" charset="0"/>
              </a:rPr>
              <a:t>Mannerisms)</a:t>
            </a:r>
            <a:endParaRPr lang="en-US" sz="1600" dirty="0">
              <a:solidFill>
                <a:srgbClr val="434343"/>
              </a:solidFill>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grpSp>
        <p:nvGrpSpPr>
          <p:cNvPr id="5" name="Group 4"/>
          <p:cNvGrpSpPr/>
          <p:nvPr/>
        </p:nvGrpSpPr>
        <p:grpSpPr>
          <a:xfrm rot="19069657">
            <a:off x="4558246" y="2372089"/>
            <a:ext cx="1845091" cy="1534005"/>
            <a:chOff x="-4699196" y="6294322"/>
            <a:chExt cx="1845091" cy="1534005"/>
          </a:xfrm>
        </p:grpSpPr>
        <p:sp>
          <p:nvSpPr>
            <p:cNvPr id="6" name="TextBox 5"/>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944614">
              <a:off x="-4613324" y="6744533"/>
              <a:ext cx="1719173" cy="738664"/>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How you see yourself and how others see you.</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33094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Animated_recolored_picture_fades_in_over_black_and_white_cop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2ECA97-3E68-421D-9EF2-F255CD8DFD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Animated_recolored_picture_fades_in_over_black_and_white_copy</Template>
  <TotalTime>27300</TotalTime>
  <Words>845</Words>
  <Application>Microsoft Office PowerPoint</Application>
  <PresentationFormat>On-screen Show (4:3)</PresentationFormat>
  <Paragraphs>143</Paragraphs>
  <Slides>15</Slides>
  <Notes>15</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15</vt:i4>
      </vt:variant>
    </vt:vector>
  </HeadingPairs>
  <TitlesOfParts>
    <vt:vector size="29" baseType="lpstr">
      <vt:lpstr>MS PGothic</vt:lpstr>
      <vt:lpstr>Arial</vt:lpstr>
      <vt:lpstr>Calibri</vt:lpstr>
      <vt:lpstr>Calibri Light</vt:lpstr>
      <vt:lpstr>Franklin Gothic Book</vt:lpstr>
      <vt:lpstr>Franklin Gothic Medium</vt:lpstr>
      <vt:lpstr>Gill Sans MT Condensed</vt:lpstr>
      <vt:lpstr>Helvetica Neue Bold Condensed</vt:lpstr>
      <vt:lpstr>Lucida Grande</vt:lpstr>
      <vt:lpstr>News Gothic MT</vt:lpstr>
      <vt:lpstr>Tahoma</vt:lpstr>
      <vt:lpstr>Verdana</vt:lpstr>
      <vt:lpstr>Animated_recolored_picture_fades_in_over_black_and_white_copy</vt:lpstr>
      <vt:lpstr>Custom Design</vt:lpstr>
      <vt:lpstr>PowerPoint Presentation</vt:lpstr>
      <vt:lpstr>PowerPoint Presentation</vt:lpstr>
      <vt:lpstr>PowerPoint Presentation</vt:lpstr>
      <vt:lpstr>PowerPoint Presentation</vt:lpstr>
      <vt:lpstr>PowerPoint Presentation</vt:lpstr>
      <vt:lpstr>PowerPoint Presentation</vt:lpstr>
      <vt:lpstr>What you do best &amp; how is it measured?</vt:lpstr>
      <vt:lpstr>PowerPoint Presentation</vt:lpstr>
      <vt:lpstr>Your Name</vt:lpstr>
      <vt:lpstr>Your Name</vt:lpstr>
      <vt:lpstr>PowerPoint Presentation</vt:lpstr>
      <vt:lpstr>Sample Susan</vt:lpstr>
      <vt:lpstr>Sample Susan</vt:lpstr>
      <vt:lpstr>Sample Susan</vt:lpstr>
      <vt:lpstr>PowerPoint Presentation</vt:lpstr>
    </vt:vector>
  </TitlesOfParts>
  <Company>FCG GROUP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Kimberly;FCG Group LLC</dc:creator>
  <cp:lastModifiedBy>Kimberly Fobbs</cp:lastModifiedBy>
  <cp:revision>79</cp:revision>
  <cp:lastPrinted>2017-10-13T22:56:07Z</cp:lastPrinted>
  <dcterms:created xsi:type="dcterms:W3CDTF">2015-07-23T03:14:51Z</dcterms:created>
  <dcterms:modified xsi:type="dcterms:W3CDTF">2017-10-16T17:43:29Z</dcterms:modified>
  <cp:category>Career Development</cp:category>
  <cp:contentStatus>Final</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TC018814269991</vt:lpwstr>
  </property>
  <property fmtid="{D5CDD505-2E9C-101B-9397-08002B2CF9AE}" pid="3" name="_MarkAsFinal">
    <vt:bool>true</vt:bool>
  </property>
</Properties>
</file>